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0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98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5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35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9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15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37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58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52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27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30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1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3668B-818E-43F7-9B9A-DCDADBACC690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6DCD5-E277-48FC-A9FA-0F3E57971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84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1" b="23899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276951" y="1023604"/>
            <a:ext cx="2760454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Brevet</a:t>
            </a:r>
          </a:p>
          <a:p>
            <a:r>
              <a:rPr lang="fr-F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Défense &amp; </a:t>
            </a:r>
          </a:p>
          <a:p>
            <a:r>
              <a:rPr lang="fr-F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Sécurité</a:t>
            </a:r>
            <a:endParaRPr lang="fr-F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2557" y="5349875"/>
            <a:ext cx="394775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Webinaire 30 h sur 3 ans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63429" y="6014846"/>
            <a:ext cx="554795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Inscriptions en 1</a:t>
            </a:r>
            <a:r>
              <a:rPr lang="fr-FR" sz="16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ère</a:t>
            </a:r>
            <a:r>
              <a:rPr lang="fr-FR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année BUT . Renseignements auprès de </a:t>
            </a:r>
          </a:p>
          <a:p>
            <a:r>
              <a:rPr lang="fr-FR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l’IUT de rattachement.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9715502" y="6572069"/>
            <a:ext cx="2417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 générée par l’intelligence artificielle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976" y="6022257"/>
            <a:ext cx="647639" cy="5699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14"/>
          <a:stretch/>
        </p:blipFill>
        <p:spPr>
          <a:xfrm>
            <a:off x="6354980" y="6028488"/>
            <a:ext cx="1405757" cy="571089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7590">
            <a:off x="9560685" y="3411347"/>
            <a:ext cx="2365569" cy="2470638"/>
          </a:xfrm>
          <a:prstGeom prst="rect">
            <a:avLst/>
          </a:prstGeom>
          <a:effectLst>
            <a:glow rad="228600">
              <a:schemeClr val="accent4">
                <a:satMod val="175000"/>
                <a:alpha val="41000"/>
              </a:schemeClr>
            </a:glow>
            <a:outerShdw blurRad="50800" dist="50800" dir="5400000" sx="87000" sy="87000" algn="ctr" rotWithShape="0">
              <a:schemeClr val="accent2">
                <a:lumMod val="40000"/>
                <a:lumOff val="60000"/>
              </a:schemeClr>
            </a:outerShdw>
          </a:effectLst>
        </p:spPr>
      </p:pic>
      <p:sp>
        <p:nvSpPr>
          <p:cNvPr id="20" name="Bulle ronde 19"/>
          <p:cNvSpPr/>
          <p:nvPr/>
        </p:nvSpPr>
        <p:spPr>
          <a:xfrm>
            <a:off x="6848475" y="253009"/>
            <a:ext cx="4800600" cy="2876917"/>
          </a:xfrm>
          <a:prstGeom prst="wedgeEllipseCallout">
            <a:avLst>
              <a:gd name="adj1" fmla="val 19702"/>
              <a:gd name="adj2" fmla="val 662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 smtClean="0">
                <a:solidFill>
                  <a:schemeClr val="tx1"/>
                </a:solidFill>
                <a:latin typeface="Forte" panose="03060902040502070203" pitchFamily="66" charset="0"/>
              </a:rPr>
              <a:t>Valorise ton expérience et tes compétences auprès de professionnels de la Défense et de la Sécurité nationales</a:t>
            </a:r>
            <a:endParaRPr lang="fr-FR" sz="2400" i="1" dirty="0"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088" y="6004676"/>
            <a:ext cx="690859" cy="56739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0" t="12223" r="8686" b="22548"/>
          <a:stretch/>
        </p:blipFill>
        <p:spPr>
          <a:xfrm>
            <a:off x="9529763" y="6004675"/>
            <a:ext cx="1492321" cy="56739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672" y="6004676"/>
            <a:ext cx="619751" cy="553287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5" t="23661" r="39452" b="22470"/>
          <a:stretch/>
        </p:blipFill>
        <p:spPr>
          <a:xfrm>
            <a:off x="11059208" y="6007999"/>
            <a:ext cx="439887" cy="564070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6293953" y="5729912"/>
            <a:ext cx="2417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partenariat avec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8746835" y="5720623"/>
            <a:ext cx="2417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 le concours de</a:t>
            </a:r>
          </a:p>
        </p:txBody>
      </p:sp>
      <p:sp>
        <p:nvSpPr>
          <p:cNvPr id="29" name="ZoneTexte 28"/>
          <p:cNvSpPr txBox="1"/>
          <p:nvPr/>
        </p:nvSpPr>
        <p:spPr>
          <a:xfrm rot="20516295">
            <a:off x="1243694" y="592503"/>
            <a:ext cx="195119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IUT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867" y="2936177"/>
            <a:ext cx="755782" cy="12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560121" y="5883220"/>
            <a:ext cx="9499602" cy="883674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9359655" y="1250340"/>
            <a:ext cx="2700068" cy="118181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0382" y="4331648"/>
            <a:ext cx="2449900" cy="2429082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510283" y="1232206"/>
            <a:ext cx="6849373" cy="4651014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200549" y="426645"/>
            <a:ext cx="8110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rial Black" panose="020B0A04020102020204" pitchFamily="34" charset="0"/>
              </a:rPr>
              <a:t>BREVET DEFENSE ET SECURITE A L’IUT</a:t>
            </a:r>
            <a:endParaRPr lang="fr-FR" sz="2800" dirty="0"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382" y="1254020"/>
            <a:ext cx="2449900" cy="302990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0382" y="1304875"/>
            <a:ext cx="244990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/>
              <a:t>Pourquoi ?</a:t>
            </a:r>
          </a:p>
          <a:p>
            <a:pPr algn="just"/>
            <a:r>
              <a:rPr lang="fr-FR" sz="1200" dirty="0" smtClean="0"/>
              <a:t>Participer à la formation de citoyens conscients des enjeux de défense et de sécurité nationales et ouverts sur la réalité du monde.</a:t>
            </a:r>
          </a:p>
          <a:p>
            <a:pPr algn="just"/>
            <a:r>
              <a:rPr lang="fr-FR" sz="1200" dirty="0"/>
              <a:t>Développer le sens de </a:t>
            </a:r>
            <a:r>
              <a:rPr lang="fr-FR" sz="1200" dirty="0" smtClean="0"/>
              <a:t>l’engagement </a:t>
            </a:r>
            <a:r>
              <a:rPr lang="fr-FR" sz="1200" dirty="0"/>
              <a:t>et du </a:t>
            </a:r>
            <a:r>
              <a:rPr lang="fr-FR" sz="1200" dirty="0" smtClean="0"/>
              <a:t>service.</a:t>
            </a:r>
          </a:p>
          <a:p>
            <a:pPr algn="just"/>
            <a:r>
              <a:rPr lang="fr-FR" sz="1200" dirty="0" smtClean="0"/>
              <a:t>Découvrir un métier, une spécialité et faire naître des ambitions, vocations.</a:t>
            </a:r>
          </a:p>
          <a:p>
            <a:pPr algn="just"/>
            <a:r>
              <a:rPr lang="fr-FR" sz="1200" dirty="0" smtClean="0"/>
              <a:t>Développer le lien armée-jeunesse-université-entreprise.</a:t>
            </a:r>
          </a:p>
          <a:p>
            <a:pPr algn="just"/>
            <a:r>
              <a:rPr lang="fr-FR" sz="1200" dirty="0" smtClean="0"/>
              <a:t>Valorisation image </a:t>
            </a:r>
            <a:r>
              <a:rPr lang="fr-FR" sz="1200" i="1" dirty="0" smtClean="0"/>
              <a:t>Win </a:t>
            </a:r>
            <a:r>
              <a:rPr lang="fr-FR" sz="1200" i="1" dirty="0" err="1"/>
              <a:t>W</a:t>
            </a:r>
            <a:r>
              <a:rPr lang="fr-FR" sz="1200" i="1" dirty="0" err="1" smtClean="0"/>
              <a:t>in</a:t>
            </a:r>
            <a:r>
              <a:rPr lang="fr-FR" sz="1200" i="1" dirty="0"/>
              <a:t>.</a:t>
            </a:r>
            <a:endParaRPr lang="fr-FR" sz="1200" i="1" dirty="0" smtClean="0"/>
          </a:p>
          <a:p>
            <a:pPr algn="just"/>
            <a:r>
              <a:rPr lang="fr-FR" sz="1200" b="1" dirty="0" smtClean="0"/>
              <a:t>Enjeux</a:t>
            </a:r>
            <a:r>
              <a:rPr lang="fr-FR" sz="1200" dirty="0" smtClean="0"/>
              <a:t> : résilience et cohésion nationales</a:t>
            </a:r>
            <a:endParaRPr lang="fr-FR" sz="1200" dirty="0"/>
          </a:p>
          <a:p>
            <a:pPr algn="just"/>
            <a:endParaRPr lang="fr-FR" sz="1200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60382" y="4408870"/>
            <a:ext cx="244990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/>
              <a:t>Avec qui ?</a:t>
            </a:r>
          </a:p>
          <a:p>
            <a:pPr algn="just"/>
            <a:r>
              <a:rPr lang="fr-FR" sz="1200" dirty="0" smtClean="0"/>
              <a:t>Une université engagée dans le cadre du trinôme académique</a:t>
            </a:r>
            <a:r>
              <a:rPr lang="fr-FR" sz="1200" dirty="0"/>
              <a:t>.</a:t>
            </a:r>
            <a:endParaRPr lang="fr-FR" sz="1200" dirty="0" smtClean="0"/>
          </a:p>
          <a:p>
            <a:pPr algn="just"/>
            <a:r>
              <a:rPr lang="fr-FR" sz="1200" dirty="0" smtClean="0"/>
              <a:t>Une université déjà en partenariat avec les armées depuis 8 ans (UEL).</a:t>
            </a:r>
          </a:p>
          <a:p>
            <a:pPr algn="just"/>
            <a:r>
              <a:rPr lang="fr-FR" sz="1200" dirty="0" smtClean="0"/>
              <a:t>L’opportunité de proposer une offre inédite aux IUT.</a:t>
            </a:r>
          </a:p>
          <a:p>
            <a:pPr algn="just"/>
            <a:endParaRPr lang="fr-FR" sz="1200" dirty="0"/>
          </a:p>
          <a:p>
            <a:pPr algn="just"/>
            <a:r>
              <a:rPr lang="fr-FR" sz="1200" dirty="0" smtClean="0"/>
              <a:t>Des conférenciers de haut niveau, experts dans les domaines concernés, en activité.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382977" y="1254020"/>
            <a:ext cx="261667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/>
              <a:t>Pour qui ?</a:t>
            </a:r>
          </a:p>
          <a:p>
            <a:pPr algn="just"/>
            <a:r>
              <a:rPr lang="fr-FR" sz="1200" dirty="0" smtClean="0"/>
              <a:t>Tous les étudiants en cycle BUT, toutes spécialités tertiaires et secondaires. En s’inscrivant dès le mois d’octobre pour S2, S4 et S6.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359655" y="2388529"/>
            <a:ext cx="2700068" cy="1260356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9377272" y="2417779"/>
            <a:ext cx="244990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/>
              <a:t>Comment ?</a:t>
            </a:r>
          </a:p>
          <a:p>
            <a:pPr algn="just"/>
            <a:r>
              <a:rPr lang="fr-FR" sz="1200" dirty="0" smtClean="0"/>
              <a:t>Principe du Webinaire de 01h30 à 02h00 à placer dans les maquettes S2, S4, S6. De préférence, </a:t>
            </a:r>
            <a:r>
              <a:rPr lang="fr-FR" sz="1200" dirty="0" err="1" smtClean="0"/>
              <a:t>visio</a:t>
            </a:r>
            <a:r>
              <a:rPr lang="fr-FR" sz="1200" dirty="0" smtClean="0"/>
              <a:t> en Amphi par IUT (contrôle de présence).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359655" y="3635408"/>
            <a:ext cx="2700068" cy="129704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396085" y="3656405"/>
            <a:ext cx="244990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/>
              <a:t>Pour quoi ?</a:t>
            </a:r>
          </a:p>
          <a:p>
            <a:pPr algn="just"/>
            <a:r>
              <a:rPr lang="fr-FR" sz="1200" dirty="0" smtClean="0"/>
              <a:t>Obtenir un Brevet, marqueur de différenciation auprès des entreprises.</a:t>
            </a:r>
          </a:p>
          <a:p>
            <a:pPr algn="just"/>
            <a:r>
              <a:rPr lang="fr-FR" sz="1200" dirty="0" smtClean="0"/>
              <a:t>Valoriser son CV, notamment auprès le fonction publique.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2"/>
          <a:srcRect l="2484" t="26035" r="52035" b="23462"/>
          <a:stretch/>
        </p:blipFill>
        <p:spPr>
          <a:xfrm>
            <a:off x="2546712" y="1537524"/>
            <a:ext cx="6764057" cy="406844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9396085" y="4960223"/>
            <a:ext cx="2663637" cy="87988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9396085" y="4984874"/>
            <a:ext cx="24499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/>
              <a:t>Avec quoi ?</a:t>
            </a:r>
          </a:p>
          <a:p>
            <a:pPr algn="just"/>
            <a:r>
              <a:rPr lang="fr-FR" sz="1200" dirty="0" smtClean="0"/>
              <a:t>Une convention COMIAZDS – </a:t>
            </a:r>
            <a:r>
              <a:rPr lang="fr-FR" sz="1200" dirty="0" err="1" smtClean="0"/>
              <a:t>Collegium</a:t>
            </a:r>
            <a:r>
              <a:rPr lang="fr-FR" sz="1200" dirty="0" smtClean="0"/>
              <a:t> IUT, sous couvert Trinôme académique, sur 3 ans renouvelable.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510283" y="5879632"/>
            <a:ext cx="86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/>
              <a:t>Quand ?</a:t>
            </a:r>
          </a:p>
        </p:txBody>
      </p:sp>
      <p:sp>
        <p:nvSpPr>
          <p:cNvPr id="24" name="Flèche droite 23"/>
          <p:cNvSpPr/>
          <p:nvPr/>
        </p:nvSpPr>
        <p:spPr>
          <a:xfrm>
            <a:off x="2912302" y="6249420"/>
            <a:ext cx="8845502" cy="28467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3422767" y="5918715"/>
            <a:ext cx="1017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Octobre </a:t>
            </a: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663356" y="5927821"/>
            <a:ext cx="1017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Jan2025</a:t>
            </a:r>
            <a:endParaRPr lang="fr-FR" sz="1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8128003" y="5927821"/>
            <a:ext cx="1017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Jan2027</a:t>
            </a:r>
            <a:endParaRPr lang="fr-FR" sz="12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256018" y="5928027"/>
            <a:ext cx="1017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Jan2026</a:t>
            </a:r>
            <a:endParaRPr lang="fr-FR" sz="1200" dirty="0"/>
          </a:p>
        </p:txBody>
      </p:sp>
      <p:sp>
        <p:nvSpPr>
          <p:cNvPr id="29" name="Losange 28"/>
          <p:cNvSpPr/>
          <p:nvPr/>
        </p:nvSpPr>
        <p:spPr>
          <a:xfrm>
            <a:off x="5029762" y="6229357"/>
            <a:ext cx="376238" cy="358441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" b="1" dirty="0">
              <a:solidFill>
                <a:schemeClr val="tx1"/>
              </a:solidFill>
            </a:endParaRPr>
          </a:p>
        </p:txBody>
      </p:sp>
      <p:sp>
        <p:nvSpPr>
          <p:cNvPr id="30" name="Losange 29"/>
          <p:cNvSpPr/>
          <p:nvPr/>
        </p:nvSpPr>
        <p:spPr>
          <a:xfrm>
            <a:off x="6562131" y="6243858"/>
            <a:ext cx="376238" cy="358441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" b="1">
              <a:solidFill>
                <a:schemeClr val="tx1"/>
              </a:solidFill>
            </a:endParaRPr>
          </a:p>
        </p:txBody>
      </p:sp>
      <p:sp>
        <p:nvSpPr>
          <p:cNvPr id="31" name="Losange 30"/>
          <p:cNvSpPr/>
          <p:nvPr/>
        </p:nvSpPr>
        <p:spPr>
          <a:xfrm>
            <a:off x="8324770" y="6267774"/>
            <a:ext cx="376238" cy="358441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" b="1">
              <a:solidFill>
                <a:schemeClr val="tx1"/>
              </a:solidFill>
            </a:endParaRPr>
          </a:p>
        </p:txBody>
      </p:sp>
      <p:sp>
        <p:nvSpPr>
          <p:cNvPr id="32" name="Losange 31"/>
          <p:cNvSpPr/>
          <p:nvPr/>
        </p:nvSpPr>
        <p:spPr>
          <a:xfrm>
            <a:off x="6171593" y="6243858"/>
            <a:ext cx="376238" cy="358441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" b="1">
              <a:solidFill>
                <a:schemeClr val="tx1"/>
              </a:solidFill>
            </a:endParaRPr>
          </a:p>
        </p:txBody>
      </p:sp>
      <p:sp>
        <p:nvSpPr>
          <p:cNvPr id="33" name="Losange 32"/>
          <p:cNvSpPr/>
          <p:nvPr/>
        </p:nvSpPr>
        <p:spPr>
          <a:xfrm>
            <a:off x="7929829" y="6267774"/>
            <a:ext cx="376238" cy="358441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" b="1">
              <a:solidFill>
                <a:schemeClr val="tx1"/>
              </a:solidFill>
            </a:endParaRPr>
          </a:p>
        </p:txBody>
      </p:sp>
      <p:sp>
        <p:nvSpPr>
          <p:cNvPr id="34" name="Losange 33"/>
          <p:cNvSpPr/>
          <p:nvPr/>
        </p:nvSpPr>
        <p:spPr>
          <a:xfrm>
            <a:off x="8701008" y="6275294"/>
            <a:ext cx="376238" cy="358441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" b="1">
              <a:solidFill>
                <a:schemeClr val="tx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9987168" y="5876684"/>
            <a:ext cx="1017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Jan2028</a:t>
            </a:r>
            <a:endParaRPr lang="fr-FR" sz="1200" dirty="0"/>
          </a:p>
        </p:txBody>
      </p:sp>
      <p:sp>
        <p:nvSpPr>
          <p:cNvPr id="36" name="Losange 35"/>
          <p:cNvSpPr/>
          <p:nvPr/>
        </p:nvSpPr>
        <p:spPr>
          <a:xfrm>
            <a:off x="10201454" y="6260254"/>
            <a:ext cx="376238" cy="358441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" b="1">
              <a:solidFill>
                <a:schemeClr val="tx1"/>
              </a:solidFill>
            </a:endParaRPr>
          </a:p>
        </p:txBody>
      </p:sp>
      <p:sp>
        <p:nvSpPr>
          <p:cNvPr id="37" name="Losange 36"/>
          <p:cNvSpPr/>
          <p:nvPr/>
        </p:nvSpPr>
        <p:spPr>
          <a:xfrm>
            <a:off x="9806513" y="6260254"/>
            <a:ext cx="376238" cy="358441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" b="1">
              <a:solidFill>
                <a:schemeClr val="tx1"/>
              </a:solidFill>
            </a:endParaRPr>
          </a:p>
        </p:txBody>
      </p:sp>
      <p:sp>
        <p:nvSpPr>
          <p:cNvPr id="38" name="Losange 37"/>
          <p:cNvSpPr/>
          <p:nvPr/>
        </p:nvSpPr>
        <p:spPr>
          <a:xfrm>
            <a:off x="10577692" y="6267774"/>
            <a:ext cx="376238" cy="358441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" b="1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3388752" y="6472992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Inscriptions</a:t>
            </a:r>
            <a:endParaRPr lang="fr-FR" sz="1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047344" y="6275876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1/3</a:t>
            </a:r>
            <a:endParaRPr lang="fr-FR" sz="1000" dirty="0"/>
          </a:p>
        </p:txBody>
      </p:sp>
      <p:sp>
        <p:nvSpPr>
          <p:cNvPr id="41" name="ZoneTexte 40"/>
          <p:cNvSpPr txBox="1"/>
          <p:nvPr/>
        </p:nvSpPr>
        <p:spPr>
          <a:xfrm>
            <a:off x="6171406" y="6294805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1/3</a:t>
            </a:r>
            <a:endParaRPr lang="fr-FR" sz="1000" dirty="0"/>
          </a:p>
        </p:txBody>
      </p:sp>
      <p:sp>
        <p:nvSpPr>
          <p:cNvPr id="42" name="ZoneTexte 41"/>
          <p:cNvSpPr txBox="1"/>
          <p:nvPr/>
        </p:nvSpPr>
        <p:spPr>
          <a:xfrm>
            <a:off x="6566534" y="6294805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2</a:t>
            </a:r>
            <a:r>
              <a:rPr lang="fr-FR" sz="1000" dirty="0" smtClean="0"/>
              <a:t>/3</a:t>
            </a:r>
            <a:endParaRPr lang="fr-FR" sz="1000" dirty="0"/>
          </a:p>
        </p:txBody>
      </p:sp>
      <p:sp>
        <p:nvSpPr>
          <p:cNvPr id="43" name="ZoneTexte 42"/>
          <p:cNvSpPr txBox="1"/>
          <p:nvPr/>
        </p:nvSpPr>
        <p:spPr>
          <a:xfrm>
            <a:off x="7919210" y="6320466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1/3</a:t>
            </a:r>
            <a:endParaRPr lang="fr-FR" sz="1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8329986" y="6324226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2</a:t>
            </a:r>
            <a:r>
              <a:rPr lang="fr-FR" sz="1000" dirty="0" smtClean="0"/>
              <a:t>/3</a:t>
            </a:r>
            <a:endParaRPr lang="fr-FR" sz="1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8711184" y="6314724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3/3</a:t>
            </a:r>
            <a:endParaRPr lang="fr-FR" sz="1000" dirty="0"/>
          </a:p>
        </p:txBody>
      </p:sp>
      <p:sp>
        <p:nvSpPr>
          <p:cNvPr id="46" name="ZoneTexte 45"/>
          <p:cNvSpPr txBox="1"/>
          <p:nvPr/>
        </p:nvSpPr>
        <p:spPr>
          <a:xfrm>
            <a:off x="10594629" y="6314106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3/3</a:t>
            </a:r>
            <a:endParaRPr lang="fr-FR" sz="1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10197702" y="6305123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2</a:t>
            </a:r>
            <a:r>
              <a:rPr lang="fr-FR" sz="1000" dirty="0" smtClean="0"/>
              <a:t>/3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9806513" y="6305123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1/3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4855936" y="6514509"/>
            <a:ext cx="3834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10h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5989501" y="6498772"/>
            <a:ext cx="3834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2</a:t>
            </a:r>
            <a:r>
              <a:rPr lang="fr-FR" sz="1000" dirty="0" smtClean="0"/>
              <a:t>0h</a:t>
            </a:r>
            <a:endParaRPr lang="fr-FR" sz="1000" dirty="0"/>
          </a:p>
        </p:txBody>
      </p:sp>
      <p:sp>
        <p:nvSpPr>
          <p:cNvPr id="52" name="ZoneTexte 51"/>
          <p:cNvSpPr txBox="1"/>
          <p:nvPr/>
        </p:nvSpPr>
        <p:spPr>
          <a:xfrm>
            <a:off x="7727491" y="6495584"/>
            <a:ext cx="3834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30h</a:t>
            </a:r>
            <a:endParaRPr lang="fr-FR" sz="1000" dirty="0"/>
          </a:p>
        </p:txBody>
      </p:sp>
      <p:sp>
        <p:nvSpPr>
          <p:cNvPr id="53" name="ZoneTexte 52"/>
          <p:cNvSpPr txBox="1"/>
          <p:nvPr/>
        </p:nvSpPr>
        <p:spPr>
          <a:xfrm>
            <a:off x="9584535" y="6498772"/>
            <a:ext cx="3834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30h</a:t>
            </a:r>
            <a:endParaRPr lang="fr-FR" sz="1000" dirty="0"/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46" y="140583"/>
            <a:ext cx="713001" cy="973173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135" y="172560"/>
            <a:ext cx="722913" cy="90921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11" y="426645"/>
            <a:ext cx="1589037" cy="552439"/>
          </a:xfrm>
          <a:prstGeom prst="rect">
            <a:avLst/>
          </a:prstGeom>
        </p:spPr>
      </p:pic>
      <p:sp>
        <p:nvSpPr>
          <p:cNvPr id="57" name="Rectangle à coins arrondis 56"/>
          <p:cNvSpPr/>
          <p:nvPr/>
        </p:nvSpPr>
        <p:spPr>
          <a:xfrm rot="20375300">
            <a:off x="7392342" y="4922968"/>
            <a:ext cx="1257300" cy="39213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adaptable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4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387" y="2242571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2025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8331" y="2242571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2026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99275" y="2242573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2027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40219" y="2242573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2028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81163" y="2242572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2029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22107" y="2242571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2030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7387" y="3274872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87859" y="3274872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58331" y="3274872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28803" y="3274872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99275" y="3274872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S5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69747" y="3274872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S6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40219" y="3274872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10691" y="3274872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81163" y="3274870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951635" y="3274870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922107" y="3274870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S5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892579" y="3274870"/>
            <a:ext cx="970472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S6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7387" y="2706955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BUT 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58331" y="2706955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BUT 1 / BUT 2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99275" y="2706957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BUT1/ BUT2/BUT3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40219" y="2706957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BUT1/ BUT2/BUT3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981163" y="2706956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BUT1/ BUT2/BUT3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922107" y="2706955"/>
            <a:ext cx="1940944" cy="362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BUT1/ BUT2/BUT3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8" name="Losange 27"/>
          <p:cNvSpPr/>
          <p:nvPr/>
        </p:nvSpPr>
        <p:spPr>
          <a:xfrm>
            <a:off x="1357537" y="3711997"/>
            <a:ext cx="595217" cy="715992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357537" y="3916104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1</a:t>
            </a:r>
            <a:endParaRPr lang="fr-FR" sz="1400" b="1" dirty="0"/>
          </a:p>
        </p:txBody>
      </p:sp>
      <p:sp>
        <p:nvSpPr>
          <p:cNvPr id="30" name="Losange 29"/>
          <p:cNvSpPr/>
          <p:nvPr/>
        </p:nvSpPr>
        <p:spPr>
          <a:xfrm>
            <a:off x="2260435" y="3719233"/>
            <a:ext cx="595217" cy="715992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2260435" y="3923340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2</a:t>
            </a:r>
            <a:endParaRPr lang="fr-FR" sz="1400" b="1" dirty="0"/>
          </a:p>
        </p:txBody>
      </p:sp>
      <p:sp>
        <p:nvSpPr>
          <p:cNvPr id="32" name="Losange 31"/>
          <p:cNvSpPr/>
          <p:nvPr/>
        </p:nvSpPr>
        <p:spPr>
          <a:xfrm>
            <a:off x="4262715" y="3719233"/>
            <a:ext cx="595217" cy="715992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4262715" y="3923340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3</a:t>
            </a:r>
            <a:endParaRPr lang="fr-FR" sz="1400" b="1" dirty="0"/>
          </a:p>
        </p:txBody>
      </p:sp>
      <p:sp>
        <p:nvSpPr>
          <p:cNvPr id="34" name="Losange 33"/>
          <p:cNvSpPr/>
          <p:nvPr/>
        </p:nvSpPr>
        <p:spPr>
          <a:xfrm>
            <a:off x="3277835" y="4138852"/>
            <a:ext cx="595217" cy="715992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3257178" y="4337359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1</a:t>
            </a:r>
            <a:endParaRPr lang="fr-FR" sz="1400" b="1" dirty="0"/>
          </a:p>
        </p:txBody>
      </p:sp>
      <p:sp>
        <p:nvSpPr>
          <p:cNvPr id="36" name="Losange 35"/>
          <p:cNvSpPr/>
          <p:nvPr/>
        </p:nvSpPr>
        <p:spPr>
          <a:xfrm>
            <a:off x="7196128" y="4947449"/>
            <a:ext cx="595217" cy="715992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196128" y="5151556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2</a:t>
            </a:r>
            <a:endParaRPr lang="fr-FR" sz="1400" b="1" dirty="0"/>
          </a:p>
        </p:txBody>
      </p:sp>
      <p:sp>
        <p:nvSpPr>
          <p:cNvPr id="38" name="Losange 37"/>
          <p:cNvSpPr/>
          <p:nvPr/>
        </p:nvSpPr>
        <p:spPr>
          <a:xfrm>
            <a:off x="6201746" y="4150454"/>
            <a:ext cx="595217" cy="715992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6201746" y="4354561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3</a:t>
            </a:r>
            <a:endParaRPr lang="fr-FR" sz="1400" b="1" dirty="0"/>
          </a:p>
        </p:txBody>
      </p:sp>
      <p:sp>
        <p:nvSpPr>
          <p:cNvPr id="40" name="Rectangle 39"/>
          <p:cNvSpPr/>
          <p:nvPr/>
        </p:nvSpPr>
        <p:spPr>
          <a:xfrm>
            <a:off x="208756" y="867226"/>
            <a:ext cx="5831463" cy="27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PROMO 1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3" name="Losange 42"/>
          <p:cNvSpPr/>
          <p:nvPr/>
        </p:nvSpPr>
        <p:spPr>
          <a:xfrm>
            <a:off x="5269498" y="4133252"/>
            <a:ext cx="595217" cy="715992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5269498" y="4337359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2</a:t>
            </a:r>
            <a:endParaRPr lang="fr-FR" sz="1400" b="1" dirty="0"/>
          </a:p>
        </p:txBody>
      </p:sp>
      <p:sp>
        <p:nvSpPr>
          <p:cNvPr id="45" name="Losange 44"/>
          <p:cNvSpPr/>
          <p:nvPr/>
        </p:nvSpPr>
        <p:spPr>
          <a:xfrm>
            <a:off x="5269498" y="4997623"/>
            <a:ext cx="595217" cy="715992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290155" y="5201731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1</a:t>
            </a:r>
            <a:endParaRPr lang="fr-FR" sz="1400" b="1" dirty="0"/>
          </a:p>
        </p:txBody>
      </p:sp>
      <p:sp>
        <p:nvSpPr>
          <p:cNvPr id="47" name="Losange 46"/>
          <p:cNvSpPr/>
          <p:nvPr/>
        </p:nvSpPr>
        <p:spPr>
          <a:xfrm>
            <a:off x="9102102" y="4938824"/>
            <a:ext cx="595217" cy="715992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9122759" y="5142932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3</a:t>
            </a:r>
            <a:endParaRPr lang="fr-FR" sz="1400" b="1" dirty="0"/>
          </a:p>
        </p:txBody>
      </p:sp>
      <p:sp>
        <p:nvSpPr>
          <p:cNvPr id="50" name="Losange 49"/>
          <p:cNvSpPr/>
          <p:nvPr/>
        </p:nvSpPr>
        <p:spPr>
          <a:xfrm>
            <a:off x="8198279" y="5758343"/>
            <a:ext cx="595217" cy="715992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8188843" y="5962450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2</a:t>
            </a:r>
            <a:endParaRPr lang="fr-FR" sz="1400" b="1" dirty="0"/>
          </a:p>
        </p:txBody>
      </p:sp>
      <p:sp>
        <p:nvSpPr>
          <p:cNvPr id="52" name="Losange 51"/>
          <p:cNvSpPr/>
          <p:nvPr/>
        </p:nvSpPr>
        <p:spPr>
          <a:xfrm>
            <a:off x="7196938" y="5801601"/>
            <a:ext cx="595217" cy="715992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7196128" y="6005708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1</a:t>
            </a:r>
            <a:endParaRPr lang="fr-FR" sz="1400" b="1" dirty="0"/>
          </a:p>
        </p:txBody>
      </p:sp>
      <p:sp>
        <p:nvSpPr>
          <p:cNvPr id="54" name="Losange 53"/>
          <p:cNvSpPr/>
          <p:nvPr/>
        </p:nvSpPr>
        <p:spPr>
          <a:xfrm>
            <a:off x="10092189" y="5738316"/>
            <a:ext cx="595217" cy="715992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0112846" y="5942424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3</a:t>
            </a:r>
            <a:endParaRPr lang="fr-FR" sz="1400" b="1" dirty="0"/>
          </a:p>
        </p:txBody>
      </p:sp>
      <p:sp>
        <p:nvSpPr>
          <p:cNvPr id="56" name="Rectangle 55"/>
          <p:cNvSpPr/>
          <p:nvPr/>
        </p:nvSpPr>
        <p:spPr>
          <a:xfrm>
            <a:off x="217387" y="3642281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87859" y="3642281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158331" y="3642281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128803" y="3642281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99275" y="3642281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069747" y="3642281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40219" y="3642281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19322" y="3642281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989794" y="3642279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960266" y="3642279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930738" y="3642279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901210" y="3642279"/>
            <a:ext cx="970472" cy="30345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149700" y="1209493"/>
            <a:ext cx="5831463" cy="2724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PROMO 2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090644" y="1542211"/>
            <a:ext cx="5831463" cy="2724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PROMO 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035904" y="1864076"/>
            <a:ext cx="5831463" cy="2724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PROMO </a:t>
            </a:r>
            <a:r>
              <a:rPr lang="fr-FR" b="1" dirty="0" smtClean="0">
                <a:solidFill>
                  <a:schemeClr val="tx1"/>
                </a:solidFill>
              </a:rPr>
              <a:t>4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1" name="Losange 70"/>
          <p:cNvSpPr/>
          <p:nvPr/>
        </p:nvSpPr>
        <p:spPr>
          <a:xfrm>
            <a:off x="11030953" y="3792458"/>
            <a:ext cx="595217" cy="715992"/>
          </a:xfrm>
          <a:prstGeom prst="diamond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11030953" y="3996565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1</a:t>
            </a:r>
            <a:endParaRPr lang="fr-FR" sz="1400" b="1" dirty="0"/>
          </a:p>
        </p:txBody>
      </p:sp>
      <p:sp>
        <p:nvSpPr>
          <p:cNvPr id="73" name="Losange 72"/>
          <p:cNvSpPr/>
          <p:nvPr/>
        </p:nvSpPr>
        <p:spPr>
          <a:xfrm>
            <a:off x="9115815" y="3792458"/>
            <a:ext cx="595217" cy="715992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9095158" y="3990965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1</a:t>
            </a:r>
            <a:endParaRPr lang="fr-FR" sz="1400" b="1" dirty="0"/>
          </a:p>
        </p:txBody>
      </p:sp>
      <p:sp>
        <p:nvSpPr>
          <p:cNvPr id="75" name="Losange 74"/>
          <p:cNvSpPr/>
          <p:nvPr/>
        </p:nvSpPr>
        <p:spPr>
          <a:xfrm>
            <a:off x="11030753" y="4651252"/>
            <a:ext cx="595217" cy="715992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76" name="ZoneTexte 75"/>
          <p:cNvSpPr txBox="1"/>
          <p:nvPr/>
        </p:nvSpPr>
        <p:spPr>
          <a:xfrm>
            <a:off x="11010096" y="4849759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BDS 2</a:t>
            </a:r>
            <a:endParaRPr lang="fr-FR" sz="1400" b="1" dirty="0"/>
          </a:p>
        </p:txBody>
      </p:sp>
      <p:sp>
        <p:nvSpPr>
          <p:cNvPr id="77" name="ZoneTexte 76"/>
          <p:cNvSpPr txBox="1"/>
          <p:nvPr/>
        </p:nvSpPr>
        <p:spPr>
          <a:xfrm>
            <a:off x="2855652" y="252046"/>
            <a:ext cx="71177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INGENERIE DE FORMATION BREVET DEFENSE ET SECURITE IUT LORRAINE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086398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00739DD9133D4FA94ED010D571E19A" ma:contentTypeVersion="1" ma:contentTypeDescription="Crée un document." ma:contentTypeScope="" ma:versionID="a8429e38d489aeb8a3d0a2059ceff290">
  <xsd:schema xmlns:xsd="http://www.w3.org/2001/XMLSchema" xmlns:xs="http://www.w3.org/2001/XMLSchema" xmlns:p="http://schemas.microsoft.com/office/2006/metadata/properties" xmlns:ns2="4ea828e5-64fe-4024-883b-324097f24019" targetNamespace="http://schemas.microsoft.com/office/2006/metadata/properties" ma:root="true" ma:fieldsID="ce386d87089c076635cd779227aca69d" ns2:_="">
    <xsd:import namespace="4ea828e5-64fe-4024-883b-324097f2401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a828e5-64fe-4024-883b-324097f240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C93477-C2D6-4D74-B5A0-472CD8B7DB4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ea828e5-64fe-4024-883b-324097f2401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5E3EDD-B9DA-4C80-A5C7-6D40981E6F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F85AA1-6339-4AF6-A1AC-43BB5ABB86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a828e5-64fe-4024-883b-324097f240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387</Words>
  <Application>Microsoft Office PowerPoint</Application>
  <PresentationFormat>Grand écran</PresentationFormat>
  <Paragraphs>99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Berlin Sans FB</vt:lpstr>
      <vt:lpstr>Calibri</vt:lpstr>
      <vt:lpstr>Calibri Light</vt:lpstr>
      <vt:lpstr>Forte</vt:lpstr>
      <vt:lpstr>Thème Office</vt:lpstr>
      <vt:lpstr>Présentation PowerPoint</vt:lpstr>
      <vt:lpstr>Présentation PowerPoint</vt:lpstr>
      <vt:lpstr>Présentation PowerPoint</vt:lpstr>
    </vt:vector>
  </TitlesOfParts>
  <Company>Ministère des Armées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 Patrick LCL</dc:creator>
  <cp:lastModifiedBy>SIMO Patrick LCL</cp:lastModifiedBy>
  <cp:revision>13</cp:revision>
  <dcterms:created xsi:type="dcterms:W3CDTF">2024-08-23T06:22:39Z</dcterms:created>
  <dcterms:modified xsi:type="dcterms:W3CDTF">2024-09-04T09:06:21Z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0x0101007700739DD9133D4FA94ED010D571E19A</vt:lpwstr>
  </property>
</Properties>
</file>