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7" r:id="rId5"/>
    <p:sldId id="256" r:id="rId6"/>
    <p:sldId id="258" r:id="rId7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4702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110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3668B-818E-43F7-9B9A-DCDADBACC690}" type="datetimeFigureOut">
              <a:rPr lang="fr-FR" smtClean="0"/>
              <a:t>04/09/2024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6DCD5-E277-48FC-A9FA-0F3E57971C6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64987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3668B-818E-43F7-9B9A-DCDADBACC690}" type="datetimeFigureOut">
              <a:rPr lang="fr-FR" smtClean="0"/>
              <a:t>04/09/2024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6DCD5-E277-48FC-A9FA-0F3E57971C6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59555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3668B-818E-43F7-9B9A-DCDADBACC690}" type="datetimeFigureOut">
              <a:rPr lang="fr-FR" smtClean="0"/>
              <a:t>04/09/2024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6DCD5-E277-48FC-A9FA-0F3E57971C6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383561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3668B-818E-43F7-9B9A-DCDADBACC690}" type="datetimeFigureOut">
              <a:rPr lang="fr-FR" smtClean="0"/>
              <a:t>04/09/2024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6DCD5-E277-48FC-A9FA-0F3E57971C6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21952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3668B-818E-43F7-9B9A-DCDADBACC690}" type="datetimeFigureOut">
              <a:rPr lang="fr-FR" smtClean="0"/>
              <a:t>04/09/2024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6DCD5-E277-48FC-A9FA-0F3E57971C6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531528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3668B-818E-43F7-9B9A-DCDADBACC690}" type="datetimeFigureOut">
              <a:rPr lang="fr-FR" smtClean="0"/>
              <a:t>04/09/2024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6DCD5-E277-48FC-A9FA-0F3E57971C6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993765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3668B-818E-43F7-9B9A-DCDADBACC690}" type="datetimeFigureOut">
              <a:rPr lang="fr-FR" smtClean="0"/>
              <a:t>04/09/2024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6DCD5-E277-48FC-A9FA-0F3E57971C6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355840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3668B-818E-43F7-9B9A-DCDADBACC690}" type="datetimeFigureOut">
              <a:rPr lang="fr-FR" smtClean="0"/>
              <a:t>04/09/2024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6DCD5-E277-48FC-A9FA-0F3E57971C6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155252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3668B-818E-43F7-9B9A-DCDADBACC690}" type="datetimeFigureOut">
              <a:rPr lang="fr-FR" smtClean="0"/>
              <a:t>04/09/2024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6DCD5-E277-48FC-A9FA-0F3E57971C6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602789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3668B-818E-43F7-9B9A-DCDADBACC690}" type="datetimeFigureOut">
              <a:rPr lang="fr-FR" smtClean="0"/>
              <a:t>04/09/2024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6DCD5-E277-48FC-A9FA-0F3E57971C6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163004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3668B-818E-43F7-9B9A-DCDADBACC690}" type="datetimeFigureOut">
              <a:rPr lang="fr-FR" smtClean="0"/>
              <a:t>04/09/2024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6DCD5-E277-48FC-A9FA-0F3E57971C6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857121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B3668B-818E-43F7-9B9A-DCDADBACC690}" type="datetimeFigureOut">
              <a:rPr lang="fr-FR" smtClean="0"/>
              <a:t>04/09/2024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56DCD5-E277-48FC-A9FA-0F3E57971C6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068421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3.png"/><Relationship Id="rId4" Type="http://schemas.openxmlformats.org/officeDocument/2006/relationships/image" Target="../media/image12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881" b="23899"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</p:spPr>
      </p:pic>
      <p:sp>
        <p:nvSpPr>
          <p:cNvPr id="6" name="ZoneTexte 5"/>
          <p:cNvSpPr txBox="1"/>
          <p:nvPr/>
        </p:nvSpPr>
        <p:spPr>
          <a:xfrm>
            <a:off x="276951" y="1023604"/>
            <a:ext cx="2760454" cy="378565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fr-FR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" panose="020E0602020502020306" pitchFamily="34" charset="0"/>
              </a:rPr>
              <a:t>Brevet</a:t>
            </a:r>
          </a:p>
          <a:p>
            <a:r>
              <a:rPr lang="fr-FR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" panose="020E0602020502020306" pitchFamily="34" charset="0"/>
              </a:rPr>
              <a:t>Défense &amp; </a:t>
            </a:r>
          </a:p>
          <a:p>
            <a:r>
              <a:rPr lang="fr-FR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" panose="020E0602020502020306" pitchFamily="34" charset="0"/>
              </a:rPr>
              <a:t>Sécurité</a:t>
            </a:r>
            <a:endParaRPr lang="fr-FR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erlin Sans FB" panose="020E0602020502020306" pitchFamily="34" charset="0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272557" y="5349875"/>
            <a:ext cx="3947751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fr-F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" panose="020E0602020502020306" pitchFamily="34" charset="0"/>
              </a:rPr>
              <a:t>Webinaire 30 h sur 3 ans</a:t>
            </a:r>
            <a:endParaRPr lang="fr-FR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erlin Sans FB" panose="020E0602020502020306" pitchFamily="34" charset="0"/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263429" y="6014846"/>
            <a:ext cx="5547951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fr-FR" sz="16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" panose="020E0602020502020306" pitchFamily="34" charset="0"/>
              </a:rPr>
              <a:t>Inscriptions en 1</a:t>
            </a:r>
            <a:r>
              <a:rPr lang="fr-FR" sz="1600" i="1" baseline="30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" panose="020E0602020502020306" pitchFamily="34" charset="0"/>
              </a:rPr>
              <a:t>ère</a:t>
            </a:r>
            <a:r>
              <a:rPr lang="fr-FR" sz="16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" panose="020E0602020502020306" pitchFamily="34" charset="0"/>
              </a:rPr>
              <a:t> année BUT . Renseignements auprès de </a:t>
            </a:r>
          </a:p>
          <a:p>
            <a:r>
              <a:rPr lang="fr-FR" sz="16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" panose="020E0602020502020306" pitchFamily="34" charset="0"/>
              </a:rPr>
              <a:t>l’IUT de rattachement. </a:t>
            </a:r>
          </a:p>
        </p:txBody>
      </p:sp>
      <p:sp>
        <p:nvSpPr>
          <p:cNvPr id="11" name="ZoneTexte 10"/>
          <p:cNvSpPr txBox="1"/>
          <p:nvPr/>
        </p:nvSpPr>
        <p:spPr>
          <a:xfrm>
            <a:off x="9715502" y="6572069"/>
            <a:ext cx="241788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Image générée par l’intelligence artificielle</a:t>
            </a:r>
          </a:p>
        </p:txBody>
      </p:sp>
      <p:pic>
        <p:nvPicPr>
          <p:cNvPr id="14" name="Image 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8976" y="6022257"/>
            <a:ext cx="647639" cy="569955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17" name="Image 16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0914"/>
          <a:stretch/>
        </p:blipFill>
        <p:spPr>
          <a:xfrm>
            <a:off x="6354980" y="6028488"/>
            <a:ext cx="1405757" cy="571089"/>
          </a:xfrm>
          <a:prstGeom prst="rect">
            <a:avLst/>
          </a:prstGeom>
        </p:spPr>
      </p:pic>
      <p:pic>
        <p:nvPicPr>
          <p:cNvPr id="19" name="Image 1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327590">
            <a:off x="9560685" y="3411347"/>
            <a:ext cx="2365569" cy="2470638"/>
          </a:xfrm>
          <a:prstGeom prst="rect">
            <a:avLst/>
          </a:prstGeom>
          <a:effectLst>
            <a:glow rad="228600">
              <a:schemeClr val="accent4">
                <a:satMod val="175000"/>
                <a:alpha val="41000"/>
              </a:schemeClr>
            </a:glow>
            <a:outerShdw blurRad="50800" dist="50800" dir="5400000" sx="87000" sy="87000" algn="ctr" rotWithShape="0">
              <a:schemeClr val="accent2">
                <a:lumMod val="40000"/>
                <a:lumOff val="60000"/>
              </a:schemeClr>
            </a:outerShdw>
          </a:effectLst>
        </p:spPr>
      </p:pic>
      <p:sp>
        <p:nvSpPr>
          <p:cNvPr id="20" name="Bulle ronde 19"/>
          <p:cNvSpPr/>
          <p:nvPr/>
        </p:nvSpPr>
        <p:spPr>
          <a:xfrm>
            <a:off x="6848475" y="253009"/>
            <a:ext cx="4800600" cy="2876917"/>
          </a:xfrm>
          <a:prstGeom prst="wedgeEllipseCallout">
            <a:avLst>
              <a:gd name="adj1" fmla="val 19702"/>
              <a:gd name="adj2" fmla="val 66218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i="1" dirty="0" smtClean="0">
                <a:solidFill>
                  <a:schemeClr val="tx1"/>
                </a:solidFill>
                <a:latin typeface="Forte" panose="03060902040502070203" pitchFamily="66" charset="0"/>
              </a:rPr>
              <a:t>Valorise ton expérience et tes compétences auprès de professionnels de la Défense et de la Sécurité nationales</a:t>
            </a:r>
            <a:endParaRPr lang="fr-FR" sz="2400" i="1" dirty="0">
              <a:solidFill>
                <a:schemeClr val="tx1"/>
              </a:solidFill>
              <a:latin typeface="Forte" panose="03060902040502070203" pitchFamily="66" charset="0"/>
            </a:endParaRPr>
          </a:p>
        </p:txBody>
      </p:sp>
      <p:pic>
        <p:nvPicPr>
          <p:cNvPr id="21" name="Image 20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07088" y="6004676"/>
            <a:ext cx="690859" cy="567393"/>
          </a:xfrm>
          <a:prstGeom prst="rect">
            <a:avLst/>
          </a:prstGeom>
        </p:spPr>
      </p:pic>
      <p:pic>
        <p:nvPicPr>
          <p:cNvPr id="23" name="Image 22"/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720" t="12223" r="8686" b="22548"/>
          <a:stretch/>
        </p:blipFill>
        <p:spPr>
          <a:xfrm>
            <a:off x="9529763" y="6004675"/>
            <a:ext cx="1492321" cy="567393"/>
          </a:xfrm>
          <a:prstGeom prst="rect">
            <a:avLst/>
          </a:prstGeom>
        </p:spPr>
      </p:pic>
      <p:pic>
        <p:nvPicPr>
          <p:cNvPr id="24" name="Image 23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35672" y="6004676"/>
            <a:ext cx="619751" cy="553287"/>
          </a:xfrm>
          <a:prstGeom prst="rect">
            <a:avLst/>
          </a:prstGeom>
        </p:spPr>
      </p:pic>
      <p:pic>
        <p:nvPicPr>
          <p:cNvPr id="25" name="Image 24"/>
          <p:cNvPicPr>
            <a:picLocks noChangeAspect="1"/>
          </p:cNvPicPr>
          <p:nvPr/>
        </p:nvPicPr>
        <p:blipFill rotWithShape="1"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985" t="23661" r="39452" b="22470"/>
          <a:stretch/>
        </p:blipFill>
        <p:spPr>
          <a:xfrm>
            <a:off x="11059208" y="6007999"/>
            <a:ext cx="439887" cy="564070"/>
          </a:xfrm>
          <a:prstGeom prst="rect">
            <a:avLst/>
          </a:prstGeom>
        </p:spPr>
      </p:pic>
      <p:sp>
        <p:nvSpPr>
          <p:cNvPr id="26" name="ZoneTexte 25"/>
          <p:cNvSpPr txBox="1"/>
          <p:nvPr/>
        </p:nvSpPr>
        <p:spPr>
          <a:xfrm>
            <a:off x="6293953" y="5729912"/>
            <a:ext cx="241788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</a:t>
            </a:r>
            <a:r>
              <a:rPr lang="fr-FR" sz="12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 partenariat avec</a:t>
            </a:r>
          </a:p>
        </p:txBody>
      </p:sp>
      <p:sp>
        <p:nvSpPr>
          <p:cNvPr id="27" name="ZoneTexte 26"/>
          <p:cNvSpPr txBox="1"/>
          <p:nvPr/>
        </p:nvSpPr>
        <p:spPr>
          <a:xfrm>
            <a:off x="8746835" y="5720623"/>
            <a:ext cx="241788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fr-FR" sz="12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vec le concours de</a:t>
            </a:r>
          </a:p>
        </p:txBody>
      </p:sp>
      <p:sp>
        <p:nvSpPr>
          <p:cNvPr id="29" name="ZoneTexte 28"/>
          <p:cNvSpPr txBox="1"/>
          <p:nvPr/>
        </p:nvSpPr>
        <p:spPr>
          <a:xfrm rot="20516295">
            <a:off x="1243694" y="592503"/>
            <a:ext cx="1951193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fr-FR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SPECIAL IUT</a:t>
            </a:r>
            <a:endParaRPr lang="fr-FR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77867" y="2936177"/>
            <a:ext cx="755782" cy="12322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759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>
            <a:off x="2560121" y="5883220"/>
            <a:ext cx="9499602" cy="883674"/>
          </a:xfrm>
          <a:prstGeom prst="rect">
            <a:avLst/>
          </a:prstGeom>
          <a:solidFill>
            <a:srgbClr val="FFFF00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4" name="Rectangle 13"/>
          <p:cNvSpPr/>
          <p:nvPr/>
        </p:nvSpPr>
        <p:spPr>
          <a:xfrm>
            <a:off x="9359655" y="1250340"/>
            <a:ext cx="2700068" cy="1181819"/>
          </a:xfrm>
          <a:prstGeom prst="rect">
            <a:avLst/>
          </a:prstGeom>
          <a:solidFill>
            <a:srgbClr val="FFFF00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Rectangle 10"/>
          <p:cNvSpPr/>
          <p:nvPr/>
        </p:nvSpPr>
        <p:spPr>
          <a:xfrm>
            <a:off x="60382" y="4331648"/>
            <a:ext cx="2449900" cy="2429082"/>
          </a:xfrm>
          <a:prstGeom prst="rect">
            <a:avLst/>
          </a:prstGeom>
          <a:solidFill>
            <a:srgbClr val="FFFF00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Rectangle 5"/>
          <p:cNvSpPr/>
          <p:nvPr/>
        </p:nvSpPr>
        <p:spPr>
          <a:xfrm>
            <a:off x="2510283" y="1232206"/>
            <a:ext cx="6849373" cy="4651014"/>
          </a:xfrm>
          <a:prstGeom prst="rect">
            <a:avLst/>
          </a:prstGeom>
          <a:solidFill>
            <a:schemeClr val="tx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ZoneTexte 3"/>
          <p:cNvSpPr txBox="1"/>
          <p:nvPr/>
        </p:nvSpPr>
        <p:spPr>
          <a:xfrm>
            <a:off x="2200549" y="426645"/>
            <a:ext cx="811093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dirty="0" smtClean="0">
                <a:latin typeface="Arial Black" panose="020B0A04020102020204" pitchFamily="34" charset="0"/>
              </a:rPr>
              <a:t>BREVET DEFENSE ET SECURITE A L’IUT</a:t>
            </a:r>
            <a:endParaRPr lang="fr-FR" sz="2800" dirty="0">
              <a:latin typeface="Arial Black" panose="020B0A04020102020204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0382" y="1254020"/>
            <a:ext cx="2449900" cy="3029909"/>
          </a:xfrm>
          <a:prstGeom prst="rect">
            <a:avLst/>
          </a:prstGeom>
          <a:solidFill>
            <a:srgbClr val="FFFF00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ZoneTexte 8"/>
          <p:cNvSpPr txBox="1"/>
          <p:nvPr/>
        </p:nvSpPr>
        <p:spPr>
          <a:xfrm>
            <a:off x="60382" y="1304875"/>
            <a:ext cx="2449901" cy="30777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1400" b="1" dirty="0" smtClean="0"/>
              <a:t>Pourquoi ?</a:t>
            </a:r>
          </a:p>
          <a:p>
            <a:pPr algn="just"/>
            <a:r>
              <a:rPr lang="fr-FR" sz="1200" dirty="0" smtClean="0"/>
              <a:t>Participer à la formation de citoyens conscients des enjeux de défense et de sécurité nationales et ouverts sur la réalité du monde.</a:t>
            </a:r>
          </a:p>
          <a:p>
            <a:pPr algn="just"/>
            <a:r>
              <a:rPr lang="fr-FR" sz="1200" dirty="0"/>
              <a:t>Développer le sens de </a:t>
            </a:r>
            <a:r>
              <a:rPr lang="fr-FR" sz="1200" dirty="0" smtClean="0"/>
              <a:t>l’engagement </a:t>
            </a:r>
            <a:r>
              <a:rPr lang="fr-FR" sz="1200" dirty="0"/>
              <a:t>et du </a:t>
            </a:r>
            <a:r>
              <a:rPr lang="fr-FR" sz="1200" dirty="0" smtClean="0"/>
              <a:t>service.</a:t>
            </a:r>
          </a:p>
          <a:p>
            <a:pPr algn="just"/>
            <a:r>
              <a:rPr lang="fr-FR" sz="1200" dirty="0" smtClean="0"/>
              <a:t>Découvrir un métier, une spécialité et faire naître des ambitions, vocations.</a:t>
            </a:r>
          </a:p>
          <a:p>
            <a:pPr algn="just"/>
            <a:r>
              <a:rPr lang="fr-FR" sz="1200" dirty="0" smtClean="0"/>
              <a:t>Développer le lien armée-jeunesse-université-entreprise.</a:t>
            </a:r>
          </a:p>
          <a:p>
            <a:pPr algn="just"/>
            <a:r>
              <a:rPr lang="fr-FR" sz="1200" dirty="0" smtClean="0"/>
              <a:t>Valorisation image </a:t>
            </a:r>
            <a:r>
              <a:rPr lang="fr-FR" sz="1200" i="1" dirty="0" smtClean="0"/>
              <a:t>Win </a:t>
            </a:r>
            <a:r>
              <a:rPr lang="fr-FR" sz="1200" i="1" dirty="0" err="1"/>
              <a:t>W</a:t>
            </a:r>
            <a:r>
              <a:rPr lang="fr-FR" sz="1200" i="1" dirty="0" err="1" smtClean="0"/>
              <a:t>in</a:t>
            </a:r>
            <a:r>
              <a:rPr lang="fr-FR" sz="1200" i="1" dirty="0"/>
              <a:t>.</a:t>
            </a:r>
            <a:endParaRPr lang="fr-FR" sz="1200" i="1" dirty="0" smtClean="0"/>
          </a:p>
          <a:p>
            <a:pPr algn="just"/>
            <a:r>
              <a:rPr lang="fr-FR" sz="1200" b="1" dirty="0" smtClean="0"/>
              <a:t>Enjeux</a:t>
            </a:r>
            <a:r>
              <a:rPr lang="fr-FR" sz="1200" dirty="0" smtClean="0"/>
              <a:t> : résilience et cohésion nationales</a:t>
            </a:r>
            <a:endParaRPr lang="fr-FR" sz="1200" dirty="0"/>
          </a:p>
          <a:p>
            <a:pPr algn="just"/>
            <a:endParaRPr lang="fr-FR" sz="1200" dirty="0" smtClean="0"/>
          </a:p>
        </p:txBody>
      </p:sp>
      <p:sp>
        <p:nvSpPr>
          <p:cNvPr id="10" name="ZoneTexte 9"/>
          <p:cNvSpPr txBox="1"/>
          <p:nvPr/>
        </p:nvSpPr>
        <p:spPr>
          <a:xfrm>
            <a:off x="60382" y="4408870"/>
            <a:ext cx="2449901" cy="21544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1400" b="1" dirty="0" smtClean="0"/>
              <a:t>Avec qui ?</a:t>
            </a:r>
          </a:p>
          <a:p>
            <a:pPr algn="just"/>
            <a:r>
              <a:rPr lang="fr-FR" sz="1200" dirty="0" smtClean="0"/>
              <a:t>Une université engagée dans le cadre du trinôme académique</a:t>
            </a:r>
            <a:r>
              <a:rPr lang="fr-FR" sz="1200" dirty="0"/>
              <a:t>.</a:t>
            </a:r>
            <a:endParaRPr lang="fr-FR" sz="1200" dirty="0" smtClean="0"/>
          </a:p>
          <a:p>
            <a:pPr algn="just"/>
            <a:r>
              <a:rPr lang="fr-FR" sz="1200" dirty="0" smtClean="0"/>
              <a:t>Une université déjà en partenariat avec les armées depuis 8 ans (UEL).</a:t>
            </a:r>
          </a:p>
          <a:p>
            <a:pPr algn="just"/>
            <a:r>
              <a:rPr lang="fr-FR" sz="1200" dirty="0" smtClean="0"/>
              <a:t>L’opportunité de proposer une offre inédite aux IUT.</a:t>
            </a:r>
          </a:p>
          <a:p>
            <a:pPr algn="just"/>
            <a:endParaRPr lang="fr-FR" sz="1200" dirty="0"/>
          </a:p>
          <a:p>
            <a:pPr algn="just"/>
            <a:r>
              <a:rPr lang="fr-FR" sz="1200" dirty="0" smtClean="0"/>
              <a:t>Des conférenciers de haut niveau, experts dans les domaines concernés, en activité.</a:t>
            </a:r>
          </a:p>
        </p:txBody>
      </p:sp>
      <p:sp>
        <p:nvSpPr>
          <p:cNvPr id="12" name="ZoneTexte 11"/>
          <p:cNvSpPr txBox="1"/>
          <p:nvPr/>
        </p:nvSpPr>
        <p:spPr>
          <a:xfrm>
            <a:off x="9382977" y="1254020"/>
            <a:ext cx="2616679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1400" b="1" dirty="0" smtClean="0"/>
              <a:t>Pour qui ?</a:t>
            </a:r>
          </a:p>
          <a:p>
            <a:pPr algn="just"/>
            <a:r>
              <a:rPr lang="fr-FR" sz="1200" dirty="0" smtClean="0"/>
              <a:t>Tous les étudiants en cycle BUT, toutes spécialités tertiaires et secondaires. En s’inscrivant dès le mois d’octobre pour S2, S4 et S6.</a:t>
            </a:r>
          </a:p>
        </p:txBody>
      </p:sp>
      <p:sp>
        <p:nvSpPr>
          <p:cNvPr id="15" name="Rectangle 14"/>
          <p:cNvSpPr/>
          <p:nvPr/>
        </p:nvSpPr>
        <p:spPr>
          <a:xfrm>
            <a:off x="9359655" y="2388529"/>
            <a:ext cx="2700068" cy="1260356"/>
          </a:xfrm>
          <a:prstGeom prst="rect">
            <a:avLst/>
          </a:prstGeom>
          <a:solidFill>
            <a:srgbClr val="FFFF00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ZoneTexte 12"/>
          <p:cNvSpPr txBox="1"/>
          <p:nvPr/>
        </p:nvSpPr>
        <p:spPr>
          <a:xfrm>
            <a:off x="9377272" y="2417779"/>
            <a:ext cx="2449901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1400" b="1" dirty="0" smtClean="0"/>
              <a:t>Comment ?</a:t>
            </a:r>
          </a:p>
          <a:p>
            <a:pPr algn="just"/>
            <a:r>
              <a:rPr lang="fr-FR" sz="1200" dirty="0" smtClean="0"/>
              <a:t>Principe du Webinaire de 01h30 à 02h00 à placer dans les maquettes S2, S4, S6. De préférence, </a:t>
            </a:r>
            <a:r>
              <a:rPr lang="fr-FR" sz="1200" dirty="0" err="1" smtClean="0"/>
              <a:t>visio</a:t>
            </a:r>
            <a:r>
              <a:rPr lang="fr-FR" sz="1200" dirty="0" smtClean="0"/>
              <a:t> en Amphi par IUT (contrôle de présence).</a:t>
            </a:r>
          </a:p>
        </p:txBody>
      </p:sp>
      <p:sp>
        <p:nvSpPr>
          <p:cNvPr id="16" name="Rectangle 15"/>
          <p:cNvSpPr/>
          <p:nvPr/>
        </p:nvSpPr>
        <p:spPr>
          <a:xfrm>
            <a:off x="9359655" y="3635408"/>
            <a:ext cx="2700068" cy="1297041"/>
          </a:xfrm>
          <a:prstGeom prst="rect">
            <a:avLst/>
          </a:prstGeom>
          <a:solidFill>
            <a:srgbClr val="FFFF00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ZoneTexte 16"/>
          <p:cNvSpPr txBox="1"/>
          <p:nvPr/>
        </p:nvSpPr>
        <p:spPr>
          <a:xfrm>
            <a:off x="9396085" y="3656405"/>
            <a:ext cx="2449901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1400" b="1" dirty="0" smtClean="0"/>
              <a:t>Pour quoi ?</a:t>
            </a:r>
          </a:p>
          <a:p>
            <a:pPr algn="just"/>
            <a:r>
              <a:rPr lang="fr-FR" sz="1200" dirty="0" smtClean="0"/>
              <a:t>Obtenir un Brevet, marqueur de différenciation auprès des entreprises.</a:t>
            </a:r>
          </a:p>
          <a:p>
            <a:pPr algn="just"/>
            <a:r>
              <a:rPr lang="fr-FR" sz="1200" dirty="0" smtClean="0"/>
              <a:t>Valoriser son CV, notamment auprès le fonction publique.</a:t>
            </a:r>
          </a:p>
        </p:txBody>
      </p:sp>
      <p:pic>
        <p:nvPicPr>
          <p:cNvPr id="19" name="Image 18"/>
          <p:cNvPicPr>
            <a:picLocks noChangeAspect="1"/>
          </p:cNvPicPr>
          <p:nvPr/>
        </p:nvPicPr>
        <p:blipFill rotWithShape="1">
          <a:blip r:embed="rId2"/>
          <a:srcRect l="2484" t="26035" r="52035" b="23462"/>
          <a:stretch/>
        </p:blipFill>
        <p:spPr>
          <a:xfrm>
            <a:off x="2546712" y="1537524"/>
            <a:ext cx="6764057" cy="4068445"/>
          </a:xfrm>
          <a:prstGeom prst="rect">
            <a:avLst/>
          </a:prstGeom>
        </p:spPr>
      </p:pic>
      <p:sp>
        <p:nvSpPr>
          <p:cNvPr id="20" name="Rectangle 19"/>
          <p:cNvSpPr/>
          <p:nvPr/>
        </p:nvSpPr>
        <p:spPr>
          <a:xfrm>
            <a:off x="9396085" y="4960223"/>
            <a:ext cx="2663637" cy="879889"/>
          </a:xfrm>
          <a:prstGeom prst="rect">
            <a:avLst/>
          </a:prstGeom>
          <a:solidFill>
            <a:srgbClr val="FFFF00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" name="ZoneTexte 20"/>
          <p:cNvSpPr txBox="1"/>
          <p:nvPr/>
        </p:nvSpPr>
        <p:spPr>
          <a:xfrm>
            <a:off x="9396085" y="4984874"/>
            <a:ext cx="2449901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1400" b="1" dirty="0" smtClean="0"/>
              <a:t>Avec quoi ?</a:t>
            </a:r>
          </a:p>
          <a:p>
            <a:pPr algn="just"/>
            <a:r>
              <a:rPr lang="fr-FR" sz="1200" dirty="0" smtClean="0"/>
              <a:t>Une convention COMIAZDS – </a:t>
            </a:r>
            <a:r>
              <a:rPr lang="fr-FR" sz="1200" dirty="0" err="1" smtClean="0"/>
              <a:t>Collegium</a:t>
            </a:r>
            <a:r>
              <a:rPr lang="fr-FR" sz="1200" dirty="0" smtClean="0"/>
              <a:t> IUT, sous couvert Trinôme académique, sur 3 ans renouvelable.</a:t>
            </a:r>
          </a:p>
        </p:txBody>
      </p:sp>
      <p:sp>
        <p:nvSpPr>
          <p:cNvPr id="22" name="ZoneTexte 21"/>
          <p:cNvSpPr txBox="1"/>
          <p:nvPr/>
        </p:nvSpPr>
        <p:spPr>
          <a:xfrm>
            <a:off x="2510283" y="5879632"/>
            <a:ext cx="86264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1400" b="1" dirty="0" smtClean="0"/>
              <a:t>Quand ?</a:t>
            </a:r>
          </a:p>
        </p:txBody>
      </p:sp>
      <p:sp>
        <p:nvSpPr>
          <p:cNvPr id="24" name="Flèche droite 23"/>
          <p:cNvSpPr/>
          <p:nvPr/>
        </p:nvSpPr>
        <p:spPr>
          <a:xfrm>
            <a:off x="2912302" y="6249420"/>
            <a:ext cx="8845502" cy="284672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" name="ZoneTexte 24"/>
          <p:cNvSpPr txBox="1"/>
          <p:nvPr/>
        </p:nvSpPr>
        <p:spPr>
          <a:xfrm>
            <a:off x="3422767" y="5918715"/>
            <a:ext cx="101726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smtClean="0"/>
              <a:t>Octobre </a:t>
            </a:r>
            <a:endParaRPr lang="fr-FR" sz="1200" dirty="0"/>
          </a:p>
        </p:txBody>
      </p:sp>
      <p:sp>
        <p:nvSpPr>
          <p:cNvPr id="26" name="ZoneTexte 25"/>
          <p:cNvSpPr txBox="1"/>
          <p:nvPr/>
        </p:nvSpPr>
        <p:spPr>
          <a:xfrm>
            <a:off x="4663356" y="5927821"/>
            <a:ext cx="101726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smtClean="0"/>
              <a:t>Jan2025</a:t>
            </a:r>
            <a:endParaRPr lang="fr-FR" sz="1200" dirty="0"/>
          </a:p>
        </p:txBody>
      </p:sp>
      <p:sp>
        <p:nvSpPr>
          <p:cNvPr id="27" name="ZoneTexte 26"/>
          <p:cNvSpPr txBox="1"/>
          <p:nvPr/>
        </p:nvSpPr>
        <p:spPr>
          <a:xfrm>
            <a:off x="8128003" y="5927821"/>
            <a:ext cx="101726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smtClean="0"/>
              <a:t>Jan2027</a:t>
            </a:r>
            <a:endParaRPr lang="fr-FR" sz="1200" dirty="0"/>
          </a:p>
        </p:txBody>
      </p:sp>
      <p:sp>
        <p:nvSpPr>
          <p:cNvPr id="28" name="ZoneTexte 27"/>
          <p:cNvSpPr txBox="1"/>
          <p:nvPr/>
        </p:nvSpPr>
        <p:spPr>
          <a:xfrm>
            <a:off x="6256018" y="5928027"/>
            <a:ext cx="101726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smtClean="0"/>
              <a:t>Jan2026</a:t>
            </a:r>
            <a:endParaRPr lang="fr-FR" sz="1200" dirty="0"/>
          </a:p>
        </p:txBody>
      </p:sp>
      <p:sp>
        <p:nvSpPr>
          <p:cNvPr id="29" name="Losange 28"/>
          <p:cNvSpPr/>
          <p:nvPr/>
        </p:nvSpPr>
        <p:spPr>
          <a:xfrm>
            <a:off x="5029762" y="6229357"/>
            <a:ext cx="376238" cy="358441"/>
          </a:xfrm>
          <a:prstGeom prst="diamond">
            <a:avLst/>
          </a:prstGeom>
          <a:solidFill>
            <a:srgbClr val="FFFF0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400" b="1" dirty="0">
              <a:solidFill>
                <a:schemeClr val="tx1"/>
              </a:solidFill>
            </a:endParaRPr>
          </a:p>
        </p:txBody>
      </p:sp>
      <p:sp>
        <p:nvSpPr>
          <p:cNvPr id="30" name="Losange 29"/>
          <p:cNvSpPr/>
          <p:nvPr/>
        </p:nvSpPr>
        <p:spPr>
          <a:xfrm>
            <a:off x="6562131" y="6243858"/>
            <a:ext cx="376238" cy="358441"/>
          </a:xfrm>
          <a:prstGeom prst="diamond">
            <a:avLst/>
          </a:prstGeom>
          <a:solidFill>
            <a:srgbClr val="FFFF0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400" b="1">
              <a:solidFill>
                <a:schemeClr val="tx1"/>
              </a:solidFill>
            </a:endParaRPr>
          </a:p>
        </p:txBody>
      </p:sp>
      <p:sp>
        <p:nvSpPr>
          <p:cNvPr id="31" name="Losange 30"/>
          <p:cNvSpPr/>
          <p:nvPr/>
        </p:nvSpPr>
        <p:spPr>
          <a:xfrm>
            <a:off x="8324770" y="6267774"/>
            <a:ext cx="376238" cy="358441"/>
          </a:xfrm>
          <a:prstGeom prst="diamond">
            <a:avLst/>
          </a:prstGeom>
          <a:solidFill>
            <a:srgbClr val="FFFF0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400" b="1">
              <a:solidFill>
                <a:schemeClr val="tx1"/>
              </a:solidFill>
            </a:endParaRPr>
          </a:p>
        </p:txBody>
      </p:sp>
      <p:sp>
        <p:nvSpPr>
          <p:cNvPr id="32" name="Losange 31"/>
          <p:cNvSpPr/>
          <p:nvPr/>
        </p:nvSpPr>
        <p:spPr>
          <a:xfrm>
            <a:off x="6171593" y="6243858"/>
            <a:ext cx="376238" cy="358441"/>
          </a:xfrm>
          <a:prstGeom prst="diamond">
            <a:avLst/>
          </a:prstGeom>
          <a:solidFill>
            <a:srgbClr val="FFFF0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400" b="1">
              <a:solidFill>
                <a:schemeClr val="tx1"/>
              </a:solidFill>
            </a:endParaRPr>
          </a:p>
        </p:txBody>
      </p:sp>
      <p:sp>
        <p:nvSpPr>
          <p:cNvPr id="33" name="Losange 32"/>
          <p:cNvSpPr/>
          <p:nvPr/>
        </p:nvSpPr>
        <p:spPr>
          <a:xfrm>
            <a:off x="7929829" y="6267774"/>
            <a:ext cx="376238" cy="358441"/>
          </a:xfrm>
          <a:prstGeom prst="diamond">
            <a:avLst/>
          </a:prstGeom>
          <a:solidFill>
            <a:srgbClr val="FFFF0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400" b="1">
              <a:solidFill>
                <a:schemeClr val="tx1"/>
              </a:solidFill>
            </a:endParaRPr>
          </a:p>
        </p:txBody>
      </p:sp>
      <p:sp>
        <p:nvSpPr>
          <p:cNvPr id="34" name="Losange 33"/>
          <p:cNvSpPr/>
          <p:nvPr/>
        </p:nvSpPr>
        <p:spPr>
          <a:xfrm>
            <a:off x="8701008" y="6275294"/>
            <a:ext cx="376238" cy="358441"/>
          </a:xfrm>
          <a:prstGeom prst="diamond">
            <a:avLst/>
          </a:prstGeom>
          <a:solidFill>
            <a:srgbClr val="FFFF0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400" b="1">
              <a:solidFill>
                <a:schemeClr val="tx1"/>
              </a:solidFill>
            </a:endParaRPr>
          </a:p>
        </p:txBody>
      </p:sp>
      <p:sp>
        <p:nvSpPr>
          <p:cNvPr id="35" name="ZoneTexte 34"/>
          <p:cNvSpPr txBox="1"/>
          <p:nvPr/>
        </p:nvSpPr>
        <p:spPr>
          <a:xfrm>
            <a:off x="9987168" y="5876684"/>
            <a:ext cx="101726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smtClean="0"/>
              <a:t>Jan2028</a:t>
            </a:r>
            <a:endParaRPr lang="fr-FR" sz="1200" dirty="0"/>
          </a:p>
        </p:txBody>
      </p:sp>
      <p:sp>
        <p:nvSpPr>
          <p:cNvPr id="36" name="Losange 35"/>
          <p:cNvSpPr/>
          <p:nvPr/>
        </p:nvSpPr>
        <p:spPr>
          <a:xfrm>
            <a:off x="10201454" y="6260254"/>
            <a:ext cx="376238" cy="358441"/>
          </a:xfrm>
          <a:prstGeom prst="diamond">
            <a:avLst/>
          </a:prstGeom>
          <a:solidFill>
            <a:srgbClr val="FFFF0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400" b="1">
              <a:solidFill>
                <a:schemeClr val="tx1"/>
              </a:solidFill>
            </a:endParaRPr>
          </a:p>
        </p:txBody>
      </p:sp>
      <p:sp>
        <p:nvSpPr>
          <p:cNvPr id="37" name="Losange 36"/>
          <p:cNvSpPr/>
          <p:nvPr/>
        </p:nvSpPr>
        <p:spPr>
          <a:xfrm>
            <a:off x="9806513" y="6260254"/>
            <a:ext cx="376238" cy="358441"/>
          </a:xfrm>
          <a:prstGeom prst="diamond">
            <a:avLst/>
          </a:prstGeom>
          <a:solidFill>
            <a:srgbClr val="FFFF0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400" b="1">
              <a:solidFill>
                <a:schemeClr val="tx1"/>
              </a:solidFill>
            </a:endParaRPr>
          </a:p>
        </p:txBody>
      </p:sp>
      <p:sp>
        <p:nvSpPr>
          <p:cNvPr id="38" name="Losange 37"/>
          <p:cNvSpPr/>
          <p:nvPr/>
        </p:nvSpPr>
        <p:spPr>
          <a:xfrm>
            <a:off x="10577692" y="6267774"/>
            <a:ext cx="376238" cy="358441"/>
          </a:xfrm>
          <a:prstGeom prst="diamond">
            <a:avLst/>
          </a:prstGeom>
          <a:solidFill>
            <a:srgbClr val="FFFF0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400" b="1">
              <a:solidFill>
                <a:schemeClr val="tx1"/>
              </a:solidFill>
            </a:endParaRPr>
          </a:p>
        </p:txBody>
      </p:sp>
      <p:sp>
        <p:nvSpPr>
          <p:cNvPr id="39" name="ZoneTexte 38"/>
          <p:cNvSpPr txBox="1"/>
          <p:nvPr/>
        </p:nvSpPr>
        <p:spPr>
          <a:xfrm>
            <a:off x="3388752" y="6472992"/>
            <a:ext cx="78579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000" dirty="0" smtClean="0"/>
              <a:t>Inscriptions</a:t>
            </a:r>
            <a:endParaRPr lang="fr-FR" sz="1000" dirty="0"/>
          </a:p>
        </p:txBody>
      </p:sp>
      <p:sp>
        <p:nvSpPr>
          <p:cNvPr id="40" name="ZoneTexte 39"/>
          <p:cNvSpPr txBox="1"/>
          <p:nvPr/>
        </p:nvSpPr>
        <p:spPr>
          <a:xfrm>
            <a:off x="5047344" y="6275876"/>
            <a:ext cx="36580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000" dirty="0" smtClean="0"/>
              <a:t>1/3</a:t>
            </a:r>
            <a:endParaRPr lang="fr-FR" sz="1000" dirty="0"/>
          </a:p>
        </p:txBody>
      </p:sp>
      <p:sp>
        <p:nvSpPr>
          <p:cNvPr id="41" name="ZoneTexte 40"/>
          <p:cNvSpPr txBox="1"/>
          <p:nvPr/>
        </p:nvSpPr>
        <p:spPr>
          <a:xfrm>
            <a:off x="6171406" y="6294805"/>
            <a:ext cx="36580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000" dirty="0" smtClean="0"/>
              <a:t>1/3</a:t>
            </a:r>
            <a:endParaRPr lang="fr-FR" sz="1000" dirty="0"/>
          </a:p>
        </p:txBody>
      </p:sp>
      <p:sp>
        <p:nvSpPr>
          <p:cNvPr id="42" name="ZoneTexte 41"/>
          <p:cNvSpPr txBox="1"/>
          <p:nvPr/>
        </p:nvSpPr>
        <p:spPr>
          <a:xfrm>
            <a:off x="6566534" y="6294805"/>
            <a:ext cx="36580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000" dirty="0"/>
              <a:t>2</a:t>
            </a:r>
            <a:r>
              <a:rPr lang="fr-FR" sz="1000" dirty="0" smtClean="0"/>
              <a:t>/3</a:t>
            </a:r>
            <a:endParaRPr lang="fr-FR" sz="1000" dirty="0"/>
          </a:p>
        </p:txBody>
      </p:sp>
      <p:sp>
        <p:nvSpPr>
          <p:cNvPr id="43" name="ZoneTexte 42"/>
          <p:cNvSpPr txBox="1"/>
          <p:nvPr/>
        </p:nvSpPr>
        <p:spPr>
          <a:xfrm>
            <a:off x="7919210" y="6320466"/>
            <a:ext cx="36580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000" dirty="0" smtClean="0"/>
              <a:t>1/3</a:t>
            </a:r>
            <a:endParaRPr lang="fr-FR" sz="1000" dirty="0"/>
          </a:p>
        </p:txBody>
      </p:sp>
      <p:sp>
        <p:nvSpPr>
          <p:cNvPr id="44" name="ZoneTexte 43"/>
          <p:cNvSpPr txBox="1"/>
          <p:nvPr/>
        </p:nvSpPr>
        <p:spPr>
          <a:xfrm>
            <a:off x="8329986" y="6324226"/>
            <a:ext cx="36580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000" dirty="0"/>
              <a:t>2</a:t>
            </a:r>
            <a:r>
              <a:rPr lang="fr-FR" sz="1000" dirty="0" smtClean="0"/>
              <a:t>/3</a:t>
            </a:r>
            <a:endParaRPr lang="fr-FR" sz="1000" dirty="0"/>
          </a:p>
        </p:txBody>
      </p:sp>
      <p:sp>
        <p:nvSpPr>
          <p:cNvPr id="45" name="ZoneTexte 44"/>
          <p:cNvSpPr txBox="1"/>
          <p:nvPr/>
        </p:nvSpPr>
        <p:spPr>
          <a:xfrm>
            <a:off x="8711184" y="6314724"/>
            <a:ext cx="36580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000" dirty="0" smtClean="0"/>
              <a:t>3/3</a:t>
            </a:r>
            <a:endParaRPr lang="fr-FR" sz="1000" dirty="0"/>
          </a:p>
        </p:txBody>
      </p:sp>
      <p:sp>
        <p:nvSpPr>
          <p:cNvPr id="46" name="ZoneTexte 45"/>
          <p:cNvSpPr txBox="1"/>
          <p:nvPr/>
        </p:nvSpPr>
        <p:spPr>
          <a:xfrm>
            <a:off x="10594629" y="6314106"/>
            <a:ext cx="36580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000" dirty="0" smtClean="0"/>
              <a:t>3/3</a:t>
            </a:r>
            <a:endParaRPr lang="fr-FR" sz="1000" dirty="0"/>
          </a:p>
        </p:txBody>
      </p:sp>
      <p:sp>
        <p:nvSpPr>
          <p:cNvPr id="47" name="ZoneTexte 46"/>
          <p:cNvSpPr txBox="1"/>
          <p:nvPr/>
        </p:nvSpPr>
        <p:spPr>
          <a:xfrm>
            <a:off x="10197702" y="6305123"/>
            <a:ext cx="36580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000" dirty="0"/>
              <a:t>2</a:t>
            </a:r>
            <a:r>
              <a:rPr lang="fr-FR" sz="1000" dirty="0" smtClean="0"/>
              <a:t>/3</a:t>
            </a:r>
            <a:endParaRPr lang="fr-FR" sz="1000" dirty="0"/>
          </a:p>
        </p:txBody>
      </p:sp>
      <p:sp>
        <p:nvSpPr>
          <p:cNvPr id="48" name="ZoneTexte 47"/>
          <p:cNvSpPr txBox="1"/>
          <p:nvPr/>
        </p:nvSpPr>
        <p:spPr>
          <a:xfrm>
            <a:off x="9806513" y="6305123"/>
            <a:ext cx="36580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000" dirty="0" smtClean="0"/>
              <a:t>1/3</a:t>
            </a:r>
            <a:endParaRPr lang="fr-FR" sz="1000" dirty="0"/>
          </a:p>
        </p:txBody>
      </p:sp>
      <p:sp>
        <p:nvSpPr>
          <p:cNvPr id="49" name="ZoneTexte 48"/>
          <p:cNvSpPr txBox="1"/>
          <p:nvPr/>
        </p:nvSpPr>
        <p:spPr>
          <a:xfrm>
            <a:off x="4855936" y="6514509"/>
            <a:ext cx="38343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000" dirty="0" smtClean="0"/>
              <a:t>10h</a:t>
            </a:r>
            <a:endParaRPr lang="fr-FR" sz="1000" dirty="0"/>
          </a:p>
        </p:txBody>
      </p:sp>
      <p:sp>
        <p:nvSpPr>
          <p:cNvPr id="51" name="ZoneTexte 50"/>
          <p:cNvSpPr txBox="1"/>
          <p:nvPr/>
        </p:nvSpPr>
        <p:spPr>
          <a:xfrm>
            <a:off x="5989501" y="6498772"/>
            <a:ext cx="38343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000" dirty="0"/>
              <a:t>2</a:t>
            </a:r>
            <a:r>
              <a:rPr lang="fr-FR" sz="1000" dirty="0" smtClean="0"/>
              <a:t>0h</a:t>
            </a:r>
            <a:endParaRPr lang="fr-FR" sz="1000" dirty="0"/>
          </a:p>
        </p:txBody>
      </p:sp>
      <p:sp>
        <p:nvSpPr>
          <p:cNvPr id="52" name="ZoneTexte 51"/>
          <p:cNvSpPr txBox="1"/>
          <p:nvPr/>
        </p:nvSpPr>
        <p:spPr>
          <a:xfrm>
            <a:off x="7727491" y="6495584"/>
            <a:ext cx="38343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000" dirty="0" smtClean="0"/>
              <a:t>30h</a:t>
            </a:r>
            <a:endParaRPr lang="fr-FR" sz="1000" dirty="0"/>
          </a:p>
        </p:txBody>
      </p:sp>
      <p:sp>
        <p:nvSpPr>
          <p:cNvPr id="53" name="ZoneTexte 52"/>
          <p:cNvSpPr txBox="1"/>
          <p:nvPr/>
        </p:nvSpPr>
        <p:spPr>
          <a:xfrm>
            <a:off x="9584535" y="6498772"/>
            <a:ext cx="38343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000" dirty="0" smtClean="0"/>
              <a:t>30h</a:t>
            </a:r>
            <a:endParaRPr lang="fr-FR" sz="1000" dirty="0"/>
          </a:p>
        </p:txBody>
      </p:sp>
      <p:pic>
        <p:nvPicPr>
          <p:cNvPr id="54" name="Image 5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79946" y="140583"/>
            <a:ext cx="713001" cy="973173"/>
          </a:xfrm>
          <a:prstGeom prst="rect">
            <a:avLst/>
          </a:prstGeom>
        </p:spPr>
      </p:pic>
      <p:pic>
        <p:nvPicPr>
          <p:cNvPr id="55" name="Image 5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99135" y="172560"/>
            <a:ext cx="722913" cy="909217"/>
          </a:xfrm>
          <a:prstGeom prst="rect">
            <a:avLst/>
          </a:prstGeom>
          <a:ln w="28575">
            <a:solidFill>
              <a:schemeClr val="tx1"/>
            </a:solidFill>
          </a:ln>
        </p:spPr>
      </p:pic>
      <p:pic>
        <p:nvPicPr>
          <p:cNvPr id="56" name="Image 5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911" y="426645"/>
            <a:ext cx="1589037" cy="552439"/>
          </a:xfrm>
          <a:prstGeom prst="rect">
            <a:avLst/>
          </a:prstGeom>
        </p:spPr>
      </p:pic>
      <p:sp>
        <p:nvSpPr>
          <p:cNvPr id="57" name="Rectangle à coins arrondis 56"/>
          <p:cNvSpPr/>
          <p:nvPr/>
        </p:nvSpPr>
        <p:spPr>
          <a:xfrm rot="20375300">
            <a:off x="7392342" y="4922968"/>
            <a:ext cx="1257300" cy="392130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tx1"/>
                </a:solidFill>
              </a:rPr>
              <a:t>adaptable</a:t>
            </a:r>
            <a:endParaRPr lang="fr-F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7497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17387" y="2242571"/>
            <a:ext cx="1940944" cy="362309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tx1"/>
                </a:solidFill>
              </a:rPr>
              <a:t>2025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158331" y="2242571"/>
            <a:ext cx="1940944" cy="362309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tx1"/>
                </a:solidFill>
              </a:rPr>
              <a:t>2026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099275" y="2242573"/>
            <a:ext cx="1940944" cy="362309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tx1"/>
                </a:solidFill>
              </a:rPr>
              <a:t>2027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040219" y="2242573"/>
            <a:ext cx="1940944" cy="362309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tx1"/>
                </a:solidFill>
              </a:rPr>
              <a:t>2028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981163" y="2242572"/>
            <a:ext cx="1940944" cy="362309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tx1"/>
                </a:solidFill>
              </a:rPr>
              <a:t>2029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9922107" y="2242571"/>
            <a:ext cx="1940944" cy="362309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tx1"/>
                </a:solidFill>
              </a:rPr>
              <a:t>2030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17387" y="3274872"/>
            <a:ext cx="970472" cy="362309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tx1"/>
                </a:solidFill>
              </a:rPr>
              <a:t>S1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187859" y="3274872"/>
            <a:ext cx="970472" cy="362309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tx1"/>
                </a:solidFill>
              </a:rPr>
              <a:t>S2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158331" y="3274872"/>
            <a:ext cx="970472" cy="362309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tx1"/>
                </a:solidFill>
              </a:rPr>
              <a:t>S3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3128803" y="3274872"/>
            <a:ext cx="970472" cy="362309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tx1"/>
                </a:solidFill>
              </a:rPr>
              <a:t>S4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4099275" y="3274872"/>
            <a:ext cx="970472" cy="362309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tx1"/>
                </a:solidFill>
              </a:rPr>
              <a:t>S5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5069747" y="3274872"/>
            <a:ext cx="970472" cy="362309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tx1"/>
                </a:solidFill>
              </a:rPr>
              <a:t>S6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6040219" y="3274872"/>
            <a:ext cx="970472" cy="362309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tx1"/>
                </a:solidFill>
              </a:rPr>
              <a:t>S1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7010691" y="3274872"/>
            <a:ext cx="970472" cy="362309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tx1"/>
                </a:solidFill>
              </a:rPr>
              <a:t>S2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7981163" y="3274870"/>
            <a:ext cx="970472" cy="362309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tx1"/>
                </a:solidFill>
              </a:rPr>
              <a:t>S3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8951635" y="3274870"/>
            <a:ext cx="970472" cy="362309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tx1"/>
                </a:solidFill>
              </a:rPr>
              <a:t>S4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9922107" y="3274870"/>
            <a:ext cx="970472" cy="362309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tx1"/>
                </a:solidFill>
              </a:rPr>
              <a:t>S5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10892579" y="3274870"/>
            <a:ext cx="970472" cy="362309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tx1"/>
                </a:solidFill>
              </a:rPr>
              <a:t>S6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217387" y="2706955"/>
            <a:ext cx="1940944" cy="362309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 smtClean="0">
                <a:solidFill>
                  <a:srgbClr val="FF0000"/>
                </a:solidFill>
              </a:rPr>
              <a:t>BUT 1</a:t>
            </a:r>
            <a:endParaRPr lang="fr-FR" sz="1400" dirty="0">
              <a:solidFill>
                <a:srgbClr val="FF0000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2158331" y="2706955"/>
            <a:ext cx="1940944" cy="362309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 smtClean="0">
                <a:solidFill>
                  <a:srgbClr val="FF0000"/>
                </a:solidFill>
              </a:rPr>
              <a:t>BUT 1 / BUT 2</a:t>
            </a:r>
            <a:endParaRPr lang="fr-FR" sz="1400" dirty="0">
              <a:solidFill>
                <a:srgbClr val="FF0000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4099275" y="2706957"/>
            <a:ext cx="1940944" cy="362309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 smtClean="0">
                <a:solidFill>
                  <a:srgbClr val="FF0000"/>
                </a:solidFill>
              </a:rPr>
              <a:t>BUT1/ BUT2/BUT3</a:t>
            </a:r>
            <a:endParaRPr lang="fr-FR" sz="1400" dirty="0">
              <a:solidFill>
                <a:srgbClr val="FF0000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6040219" y="2706957"/>
            <a:ext cx="1940944" cy="362309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 smtClean="0">
                <a:solidFill>
                  <a:srgbClr val="FF0000"/>
                </a:solidFill>
              </a:rPr>
              <a:t>BUT1/ BUT2/BUT3</a:t>
            </a:r>
            <a:endParaRPr lang="fr-FR" sz="1400" dirty="0">
              <a:solidFill>
                <a:srgbClr val="FF0000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7981163" y="2706956"/>
            <a:ext cx="1940944" cy="362309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 smtClean="0">
                <a:solidFill>
                  <a:srgbClr val="FF0000"/>
                </a:solidFill>
              </a:rPr>
              <a:t>BUT1/ BUT2/BUT3</a:t>
            </a:r>
            <a:endParaRPr lang="fr-FR" sz="1400" dirty="0">
              <a:solidFill>
                <a:srgbClr val="FF0000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9922107" y="2706955"/>
            <a:ext cx="1940944" cy="362309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 smtClean="0">
                <a:solidFill>
                  <a:srgbClr val="FF0000"/>
                </a:solidFill>
              </a:rPr>
              <a:t>BUT1/ BUT2/BUT3</a:t>
            </a:r>
            <a:endParaRPr lang="fr-FR" sz="1400" dirty="0">
              <a:solidFill>
                <a:srgbClr val="FF0000"/>
              </a:solidFill>
            </a:endParaRPr>
          </a:p>
        </p:txBody>
      </p:sp>
      <p:sp>
        <p:nvSpPr>
          <p:cNvPr id="28" name="Losange 27"/>
          <p:cNvSpPr/>
          <p:nvPr/>
        </p:nvSpPr>
        <p:spPr>
          <a:xfrm>
            <a:off x="1357537" y="3711997"/>
            <a:ext cx="595217" cy="715992"/>
          </a:xfrm>
          <a:prstGeom prst="diamond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b="1" dirty="0"/>
          </a:p>
        </p:txBody>
      </p:sp>
      <p:sp>
        <p:nvSpPr>
          <p:cNvPr id="29" name="ZoneTexte 28"/>
          <p:cNvSpPr txBox="1"/>
          <p:nvPr/>
        </p:nvSpPr>
        <p:spPr>
          <a:xfrm>
            <a:off x="1357537" y="3916104"/>
            <a:ext cx="61587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b="1" dirty="0" smtClean="0"/>
              <a:t>BDS 1</a:t>
            </a:r>
            <a:endParaRPr lang="fr-FR" sz="1400" b="1" dirty="0"/>
          </a:p>
        </p:txBody>
      </p:sp>
      <p:sp>
        <p:nvSpPr>
          <p:cNvPr id="30" name="Losange 29"/>
          <p:cNvSpPr/>
          <p:nvPr/>
        </p:nvSpPr>
        <p:spPr>
          <a:xfrm>
            <a:off x="2260435" y="3719233"/>
            <a:ext cx="595217" cy="715992"/>
          </a:xfrm>
          <a:prstGeom prst="diamond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b="1" dirty="0"/>
          </a:p>
        </p:txBody>
      </p:sp>
      <p:sp>
        <p:nvSpPr>
          <p:cNvPr id="31" name="ZoneTexte 30"/>
          <p:cNvSpPr txBox="1"/>
          <p:nvPr/>
        </p:nvSpPr>
        <p:spPr>
          <a:xfrm>
            <a:off x="2260435" y="3923340"/>
            <a:ext cx="61587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b="1" dirty="0" smtClean="0"/>
              <a:t>BDS 2</a:t>
            </a:r>
            <a:endParaRPr lang="fr-FR" sz="1400" b="1" dirty="0"/>
          </a:p>
        </p:txBody>
      </p:sp>
      <p:sp>
        <p:nvSpPr>
          <p:cNvPr id="32" name="Losange 31"/>
          <p:cNvSpPr/>
          <p:nvPr/>
        </p:nvSpPr>
        <p:spPr>
          <a:xfrm>
            <a:off x="4262715" y="3719233"/>
            <a:ext cx="595217" cy="715992"/>
          </a:xfrm>
          <a:prstGeom prst="diamond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b="1" dirty="0"/>
          </a:p>
        </p:txBody>
      </p:sp>
      <p:sp>
        <p:nvSpPr>
          <p:cNvPr id="33" name="ZoneTexte 32"/>
          <p:cNvSpPr txBox="1"/>
          <p:nvPr/>
        </p:nvSpPr>
        <p:spPr>
          <a:xfrm>
            <a:off x="4262715" y="3923340"/>
            <a:ext cx="61587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b="1" dirty="0" smtClean="0"/>
              <a:t>BDS 3</a:t>
            </a:r>
            <a:endParaRPr lang="fr-FR" sz="1400" b="1" dirty="0"/>
          </a:p>
        </p:txBody>
      </p:sp>
      <p:sp>
        <p:nvSpPr>
          <p:cNvPr id="34" name="Losange 33"/>
          <p:cNvSpPr/>
          <p:nvPr/>
        </p:nvSpPr>
        <p:spPr>
          <a:xfrm>
            <a:off x="3277835" y="4138852"/>
            <a:ext cx="595217" cy="715992"/>
          </a:xfrm>
          <a:prstGeom prst="diamond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b="1" dirty="0"/>
          </a:p>
        </p:txBody>
      </p:sp>
      <p:sp>
        <p:nvSpPr>
          <p:cNvPr id="35" name="ZoneTexte 34"/>
          <p:cNvSpPr txBox="1"/>
          <p:nvPr/>
        </p:nvSpPr>
        <p:spPr>
          <a:xfrm>
            <a:off x="3257178" y="4337359"/>
            <a:ext cx="61587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b="1" dirty="0" smtClean="0"/>
              <a:t>BDS 1</a:t>
            </a:r>
            <a:endParaRPr lang="fr-FR" sz="1400" b="1" dirty="0"/>
          </a:p>
        </p:txBody>
      </p:sp>
      <p:sp>
        <p:nvSpPr>
          <p:cNvPr id="36" name="Losange 35"/>
          <p:cNvSpPr/>
          <p:nvPr/>
        </p:nvSpPr>
        <p:spPr>
          <a:xfrm>
            <a:off x="7196128" y="4947449"/>
            <a:ext cx="595217" cy="715992"/>
          </a:xfrm>
          <a:prstGeom prst="diamond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b="1" dirty="0">
              <a:solidFill>
                <a:schemeClr val="tx1"/>
              </a:solidFill>
            </a:endParaRPr>
          </a:p>
        </p:txBody>
      </p:sp>
      <p:sp>
        <p:nvSpPr>
          <p:cNvPr id="37" name="ZoneTexte 36"/>
          <p:cNvSpPr txBox="1"/>
          <p:nvPr/>
        </p:nvSpPr>
        <p:spPr>
          <a:xfrm>
            <a:off x="7196128" y="5151556"/>
            <a:ext cx="61587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b="1" dirty="0" smtClean="0"/>
              <a:t>BDS 2</a:t>
            </a:r>
            <a:endParaRPr lang="fr-FR" sz="1400" b="1" dirty="0"/>
          </a:p>
        </p:txBody>
      </p:sp>
      <p:sp>
        <p:nvSpPr>
          <p:cNvPr id="38" name="Losange 37"/>
          <p:cNvSpPr/>
          <p:nvPr/>
        </p:nvSpPr>
        <p:spPr>
          <a:xfrm>
            <a:off x="6201746" y="4150454"/>
            <a:ext cx="595217" cy="715992"/>
          </a:xfrm>
          <a:prstGeom prst="diamond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b="1" dirty="0"/>
          </a:p>
        </p:txBody>
      </p:sp>
      <p:sp>
        <p:nvSpPr>
          <p:cNvPr id="39" name="ZoneTexte 38"/>
          <p:cNvSpPr txBox="1"/>
          <p:nvPr/>
        </p:nvSpPr>
        <p:spPr>
          <a:xfrm>
            <a:off x="6201746" y="4354561"/>
            <a:ext cx="61587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b="1" dirty="0" smtClean="0"/>
              <a:t>BDS 3</a:t>
            </a:r>
            <a:endParaRPr lang="fr-FR" sz="1400" b="1" dirty="0"/>
          </a:p>
        </p:txBody>
      </p:sp>
      <p:sp>
        <p:nvSpPr>
          <p:cNvPr id="40" name="Rectangle 39"/>
          <p:cNvSpPr/>
          <p:nvPr/>
        </p:nvSpPr>
        <p:spPr>
          <a:xfrm>
            <a:off x="208756" y="867226"/>
            <a:ext cx="5831463" cy="27243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 smtClean="0">
                <a:solidFill>
                  <a:schemeClr val="tx1"/>
                </a:solidFill>
              </a:rPr>
              <a:t>PROMO 1</a:t>
            </a:r>
            <a:endParaRPr lang="fr-FR" b="1" dirty="0">
              <a:solidFill>
                <a:schemeClr val="tx1"/>
              </a:solidFill>
            </a:endParaRPr>
          </a:p>
        </p:txBody>
      </p:sp>
      <p:sp>
        <p:nvSpPr>
          <p:cNvPr id="43" name="Losange 42"/>
          <p:cNvSpPr/>
          <p:nvPr/>
        </p:nvSpPr>
        <p:spPr>
          <a:xfrm>
            <a:off x="5269498" y="4133252"/>
            <a:ext cx="595217" cy="715992"/>
          </a:xfrm>
          <a:prstGeom prst="diamond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b="1" dirty="0"/>
          </a:p>
        </p:txBody>
      </p:sp>
      <p:sp>
        <p:nvSpPr>
          <p:cNvPr id="44" name="ZoneTexte 43"/>
          <p:cNvSpPr txBox="1"/>
          <p:nvPr/>
        </p:nvSpPr>
        <p:spPr>
          <a:xfrm>
            <a:off x="5269498" y="4337359"/>
            <a:ext cx="61587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b="1" dirty="0" smtClean="0"/>
              <a:t>BDS 2</a:t>
            </a:r>
            <a:endParaRPr lang="fr-FR" sz="1400" b="1" dirty="0"/>
          </a:p>
        </p:txBody>
      </p:sp>
      <p:sp>
        <p:nvSpPr>
          <p:cNvPr id="45" name="Losange 44"/>
          <p:cNvSpPr/>
          <p:nvPr/>
        </p:nvSpPr>
        <p:spPr>
          <a:xfrm>
            <a:off x="5269498" y="4997623"/>
            <a:ext cx="595217" cy="715992"/>
          </a:xfrm>
          <a:prstGeom prst="diamond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b="1" dirty="0">
              <a:solidFill>
                <a:schemeClr val="tx1"/>
              </a:solidFill>
            </a:endParaRPr>
          </a:p>
        </p:txBody>
      </p:sp>
      <p:sp>
        <p:nvSpPr>
          <p:cNvPr id="46" name="ZoneTexte 45"/>
          <p:cNvSpPr txBox="1"/>
          <p:nvPr/>
        </p:nvSpPr>
        <p:spPr>
          <a:xfrm>
            <a:off x="5290155" y="5201731"/>
            <a:ext cx="61587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b="1" dirty="0" smtClean="0"/>
              <a:t>BDS 1</a:t>
            </a:r>
            <a:endParaRPr lang="fr-FR" sz="1400" b="1" dirty="0"/>
          </a:p>
        </p:txBody>
      </p:sp>
      <p:sp>
        <p:nvSpPr>
          <p:cNvPr id="47" name="Losange 46"/>
          <p:cNvSpPr/>
          <p:nvPr/>
        </p:nvSpPr>
        <p:spPr>
          <a:xfrm>
            <a:off x="9102102" y="4938824"/>
            <a:ext cx="595217" cy="715992"/>
          </a:xfrm>
          <a:prstGeom prst="diamond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b="1" dirty="0">
              <a:solidFill>
                <a:schemeClr val="tx1"/>
              </a:solidFill>
            </a:endParaRPr>
          </a:p>
        </p:txBody>
      </p:sp>
      <p:sp>
        <p:nvSpPr>
          <p:cNvPr id="48" name="ZoneTexte 47"/>
          <p:cNvSpPr txBox="1"/>
          <p:nvPr/>
        </p:nvSpPr>
        <p:spPr>
          <a:xfrm>
            <a:off x="9122759" y="5142932"/>
            <a:ext cx="61587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b="1" dirty="0" smtClean="0"/>
              <a:t>BDS 3</a:t>
            </a:r>
            <a:endParaRPr lang="fr-FR" sz="1400" b="1" dirty="0"/>
          </a:p>
        </p:txBody>
      </p:sp>
      <p:sp>
        <p:nvSpPr>
          <p:cNvPr id="50" name="Losange 49"/>
          <p:cNvSpPr/>
          <p:nvPr/>
        </p:nvSpPr>
        <p:spPr>
          <a:xfrm>
            <a:off x="8198279" y="5758343"/>
            <a:ext cx="595217" cy="715992"/>
          </a:xfrm>
          <a:prstGeom prst="diamond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b="1" dirty="0">
              <a:solidFill>
                <a:schemeClr val="tx1"/>
              </a:solidFill>
            </a:endParaRPr>
          </a:p>
        </p:txBody>
      </p:sp>
      <p:sp>
        <p:nvSpPr>
          <p:cNvPr id="51" name="ZoneTexte 50"/>
          <p:cNvSpPr txBox="1"/>
          <p:nvPr/>
        </p:nvSpPr>
        <p:spPr>
          <a:xfrm>
            <a:off x="8188843" y="5962450"/>
            <a:ext cx="61587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b="1" dirty="0" smtClean="0"/>
              <a:t>BDS 2</a:t>
            </a:r>
            <a:endParaRPr lang="fr-FR" sz="1400" b="1" dirty="0"/>
          </a:p>
        </p:txBody>
      </p:sp>
      <p:sp>
        <p:nvSpPr>
          <p:cNvPr id="52" name="Losange 51"/>
          <p:cNvSpPr/>
          <p:nvPr/>
        </p:nvSpPr>
        <p:spPr>
          <a:xfrm>
            <a:off x="7196938" y="5801601"/>
            <a:ext cx="595217" cy="715992"/>
          </a:xfrm>
          <a:prstGeom prst="diamond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b="1" dirty="0"/>
          </a:p>
        </p:txBody>
      </p:sp>
      <p:sp>
        <p:nvSpPr>
          <p:cNvPr id="53" name="ZoneTexte 52"/>
          <p:cNvSpPr txBox="1"/>
          <p:nvPr/>
        </p:nvSpPr>
        <p:spPr>
          <a:xfrm>
            <a:off x="7196128" y="6005708"/>
            <a:ext cx="61587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b="1" dirty="0" smtClean="0"/>
              <a:t>BDS 1</a:t>
            </a:r>
            <a:endParaRPr lang="fr-FR" sz="1400" b="1" dirty="0"/>
          </a:p>
        </p:txBody>
      </p:sp>
      <p:sp>
        <p:nvSpPr>
          <p:cNvPr id="54" name="Losange 53"/>
          <p:cNvSpPr/>
          <p:nvPr/>
        </p:nvSpPr>
        <p:spPr>
          <a:xfrm>
            <a:off x="10092189" y="5738316"/>
            <a:ext cx="595217" cy="715992"/>
          </a:xfrm>
          <a:prstGeom prst="diamond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b="1" dirty="0">
              <a:solidFill>
                <a:schemeClr val="tx1"/>
              </a:solidFill>
            </a:endParaRPr>
          </a:p>
        </p:txBody>
      </p:sp>
      <p:sp>
        <p:nvSpPr>
          <p:cNvPr id="55" name="ZoneTexte 54"/>
          <p:cNvSpPr txBox="1"/>
          <p:nvPr/>
        </p:nvSpPr>
        <p:spPr>
          <a:xfrm>
            <a:off x="10112846" y="5942424"/>
            <a:ext cx="61587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b="1" dirty="0" smtClean="0"/>
              <a:t>BDS 3</a:t>
            </a:r>
            <a:endParaRPr lang="fr-FR" sz="1400" b="1" dirty="0"/>
          </a:p>
        </p:txBody>
      </p:sp>
      <p:sp>
        <p:nvSpPr>
          <p:cNvPr id="56" name="Rectangle 55"/>
          <p:cNvSpPr/>
          <p:nvPr/>
        </p:nvSpPr>
        <p:spPr>
          <a:xfrm>
            <a:off x="217387" y="3642281"/>
            <a:ext cx="970472" cy="3034557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57" name="Rectangle 56"/>
          <p:cNvSpPr/>
          <p:nvPr/>
        </p:nvSpPr>
        <p:spPr>
          <a:xfrm>
            <a:off x="1187859" y="3642281"/>
            <a:ext cx="970472" cy="3034557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58" name="Rectangle 57"/>
          <p:cNvSpPr/>
          <p:nvPr/>
        </p:nvSpPr>
        <p:spPr>
          <a:xfrm>
            <a:off x="2158331" y="3642281"/>
            <a:ext cx="970472" cy="3034557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59" name="Rectangle 58"/>
          <p:cNvSpPr/>
          <p:nvPr/>
        </p:nvSpPr>
        <p:spPr>
          <a:xfrm>
            <a:off x="3128803" y="3642281"/>
            <a:ext cx="970472" cy="3034557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60" name="Rectangle 59"/>
          <p:cNvSpPr/>
          <p:nvPr/>
        </p:nvSpPr>
        <p:spPr>
          <a:xfrm>
            <a:off x="4099275" y="3642281"/>
            <a:ext cx="970472" cy="3034557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61" name="Rectangle 60"/>
          <p:cNvSpPr/>
          <p:nvPr/>
        </p:nvSpPr>
        <p:spPr>
          <a:xfrm>
            <a:off x="5069747" y="3642281"/>
            <a:ext cx="970472" cy="3034557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62" name="Rectangle 61"/>
          <p:cNvSpPr/>
          <p:nvPr/>
        </p:nvSpPr>
        <p:spPr>
          <a:xfrm>
            <a:off x="6040219" y="3642281"/>
            <a:ext cx="970472" cy="3034557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63" name="Rectangle 62"/>
          <p:cNvSpPr/>
          <p:nvPr/>
        </p:nvSpPr>
        <p:spPr>
          <a:xfrm>
            <a:off x="7019322" y="3642281"/>
            <a:ext cx="970472" cy="3034557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64" name="Rectangle 63"/>
          <p:cNvSpPr/>
          <p:nvPr/>
        </p:nvSpPr>
        <p:spPr>
          <a:xfrm>
            <a:off x="7989794" y="3642279"/>
            <a:ext cx="970472" cy="3034557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65" name="Rectangle 64"/>
          <p:cNvSpPr/>
          <p:nvPr/>
        </p:nvSpPr>
        <p:spPr>
          <a:xfrm>
            <a:off x="8960266" y="3642279"/>
            <a:ext cx="970472" cy="3034557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66" name="Rectangle 65"/>
          <p:cNvSpPr/>
          <p:nvPr/>
        </p:nvSpPr>
        <p:spPr>
          <a:xfrm>
            <a:off x="9930738" y="3642279"/>
            <a:ext cx="970472" cy="3034557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67" name="Rectangle 66"/>
          <p:cNvSpPr/>
          <p:nvPr/>
        </p:nvSpPr>
        <p:spPr>
          <a:xfrm>
            <a:off x="10901210" y="3642279"/>
            <a:ext cx="970472" cy="3034557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68" name="Rectangle 67"/>
          <p:cNvSpPr/>
          <p:nvPr/>
        </p:nvSpPr>
        <p:spPr>
          <a:xfrm>
            <a:off x="2149700" y="1209493"/>
            <a:ext cx="5831463" cy="272432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 smtClean="0">
                <a:solidFill>
                  <a:schemeClr val="tx1"/>
                </a:solidFill>
              </a:rPr>
              <a:t>PROMO 2</a:t>
            </a:r>
            <a:endParaRPr lang="fr-FR" b="1" dirty="0">
              <a:solidFill>
                <a:schemeClr val="tx1"/>
              </a:solidFill>
            </a:endParaRPr>
          </a:p>
        </p:txBody>
      </p:sp>
      <p:sp>
        <p:nvSpPr>
          <p:cNvPr id="69" name="Rectangle 68"/>
          <p:cNvSpPr/>
          <p:nvPr/>
        </p:nvSpPr>
        <p:spPr>
          <a:xfrm>
            <a:off x="4090644" y="1542211"/>
            <a:ext cx="5831463" cy="272432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>
                <a:solidFill>
                  <a:schemeClr val="tx1"/>
                </a:solidFill>
              </a:rPr>
              <a:t>PROMO 3</a:t>
            </a:r>
          </a:p>
        </p:txBody>
      </p:sp>
      <p:sp>
        <p:nvSpPr>
          <p:cNvPr id="70" name="Rectangle 69"/>
          <p:cNvSpPr/>
          <p:nvPr/>
        </p:nvSpPr>
        <p:spPr>
          <a:xfrm>
            <a:off x="6035904" y="1864076"/>
            <a:ext cx="5831463" cy="272432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>
                <a:solidFill>
                  <a:schemeClr val="tx1"/>
                </a:solidFill>
              </a:rPr>
              <a:t>PROMO </a:t>
            </a:r>
            <a:r>
              <a:rPr lang="fr-FR" b="1" dirty="0" smtClean="0">
                <a:solidFill>
                  <a:schemeClr val="tx1"/>
                </a:solidFill>
              </a:rPr>
              <a:t>4</a:t>
            </a:r>
            <a:endParaRPr lang="fr-FR" b="1" dirty="0">
              <a:solidFill>
                <a:schemeClr val="tx1"/>
              </a:solidFill>
            </a:endParaRPr>
          </a:p>
        </p:txBody>
      </p:sp>
      <p:sp>
        <p:nvSpPr>
          <p:cNvPr id="71" name="Losange 70"/>
          <p:cNvSpPr/>
          <p:nvPr/>
        </p:nvSpPr>
        <p:spPr>
          <a:xfrm>
            <a:off x="11030953" y="3792458"/>
            <a:ext cx="595217" cy="715992"/>
          </a:xfrm>
          <a:prstGeom prst="diamond">
            <a:avLst/>
          </a:prstGeom>
          <a:solidFill>
            <a:schemeClr val="bg1"/>
          </a:solidFill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b="1" dirty="0"/>
          </a:p>
        </p:txBody>
      </p:sp>
      <p:sp>
        <p:nvSpPr>
          <p:cNvPr id="72" name="ZoneTexte 71"/>
          <p:cNvSpPr txBox="1"/>
          <p:nvPr/>
        </p:nvSpPr>
        <p:spPr>
          <a:xfrm>
            <a:off x="11030953" y="3996565"/>
            <a:ext cx="61587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b="1" dirty="0" smtClean="0"/>
              <a:t>BDS 1</a:t>
            </a:r>
            <a:endParaRPr lang="fr-FR" sz="1400" b="1" dirty="0"/>
          </a:p>
        </p:txBody>
      </p:sp>
      <p:sp>
        <p:nvSpPr>
          <p:cNvPr id="73" name="Losange 72"/>
          <p:cNvSpPr/>
          <p:nvPr/>
        </p:nvSpPr>
        <p:spPr>
          <a:xfrm>
            <a:off x="9115815" y="3792458"/>
            <a:ext cx="595217" cy="715992"/>
          </a:xfrm>
          <a:prstGeom prst="diamond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b="1" dirty="0"/>
          </a:p>
        </p:txBody>
      </p:sp>
      <p:sp>
        <p:nvSpPr>
          <p:cNvPr id="74" name="ZoneTexte 73"/>
          <p:cNvSpPr txBox="1"/>
          <p:nvPr/>
        </p:nvSpPr>
        <p:spPr>
          <a:xfrm>
            <a:off x="9095158" y="3990965"/>
            <a:ext cx="61587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b="1" dirty="0" smtClean="0"/>
              <a:t>BDS 1</a:t>
            </a:r>
            <a:endParaRPr lang="fr-FR" sz="1400" b="1" dirty="0"/>
          </a:p>
        </p:txBody>
      </p:sp>
      <p:sp>
        <p:nvSpPr>
          <p:cNvPr id="75" name="Losange 74"/>
          <p:cNvSpPr/>
          <p:nvPr/>
        </p:nvSpPr>
        <p:spPr>
          <a:xfrm>
            <a:off x="11030753" y="4651252"/>
            <a:ext cx="595217" cy="715992"/>
          </a:xfrm>
          <a:prstGeom prst="diamond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b="1" dirty="0"/>
          </a:p>
        </p:txBody>
      </p:sp>
      <p:sp>
        <p:nvSpPr>
          <p:cNvPr id="76" name="ZoneTexte 75"/>
          <p:cNvSpPr txBox="1"/>
          <p:nvPr/>
        </p:nvSpPr>
        <p:spPr>
          <a:xfrm>
            <a:off x="11010096" y="4849759"/>
            <a:ext cx="61587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b="1" dirty="0" smtClean="0"/>
              <a:t>BDS 2</a:t>
            </a:r>
            <a:endParaRPr lang="fr-FR" sz="1400" b="1" dirty="0"/>
          </a:p>
        </p:txBody>
      </p:sp>
      <p:sp>
        <p:nvSpPr>
          <p:cNvPr id="77" name="ZoneTexte 76"/>
          <p:cNvSpPr txBox="1"/>
          <p:nvPr/>
        </p:nvSpPr>
        <p:spPr>
          <a:xfrm>
            <a:off x="2855652" y="252046"/>
            <a:ext cx="7117782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fr-FR" b="1" dirty="0" smtClean="0"/>
              <a:t>INGENERIE DE FORMATION BREVET DEFENSE ET SECURITE IUT LORRAINE</a:t>
            </a:r>
            <a:endParaRPr lang="fr-FR" b="1" dirty="0"/>
          </a:p>
        </p:txBody>
      </p:sp>
    </p:spTree>
    <p:extLst>
      <p:ext uri="{BB962C8B-B14F-4D97-AF65-F5344CB8AC3E}">
        <p14:creationId xmlns:p14="http://schemas.microsoft.com/office/powerpoint/2010/main" val="1508639858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700739DD9133D4FA94ED010D571E19A" ma:contentTypeVersion="1" ma:contentTypeDescription="Crée un document." ma:contentTypeScope="" ma:versionID="a8429e38d489aeb8a3d0a2059ceff290">
  <xsd:schema xmlns:xsd="http://www.w3.org/2001/XMLSchema" xmlns:xs="http://www.w3.org/2001/XMLSchema" xmlns:p="http://schemas.microsoft.com/office/2006/metadata/properties" xmlns:ns2="4ea828e5-64fe-4024-883b-324097f24019" targetNamespace="http://schemas.microsoft.com/office/2006/metadata/properties" ma:root="true" ma:fieldsID="ce386d87089c076635cd779227aca69d" ns2:_="">
    <xsd:import namespace="4ea828e5-64fe-4024-883b-324097f24019"/>
    <xsd:element name="properties">
      <xsd:complexType>
        <xsd:sequence>
          <xsd:element name="documentManagement">
            <xsd:complexType>
              <xsd:all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ea828e5-64fe-4024-883b-324097f24019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Partagé avec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9C93477-C2D6-4D74-B5A0-472CD8B7DB47}">
  <ds:schemaRefs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microsoft.com/office/2006/documentManagement/types"/>
    <ds:schemaRef ds:uri="4ea828e5-64fe-4024-883b-324097f24019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6D5E3EDD-B9DA-4C80-A5C7-6D40981E6FB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CF85AA1-6339-4AF6-A1AC-43BB5ABB869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ea828e5-64fe-4024-883b-324097f2401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238</TotalTime>
  <Words>387</Words>
  <Application>Microsoft Office PowerPoint</Application>
  <PresentationFormat>Grand écran</PresentationFormat>
  <Paragraphs>99</Paragraphs>
  <Slides>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10" baseType="lpstr">
      <vt:lpstr>Arial</vt:lpstr>
      <vt:lpstr>Arial Black</vt:lpstr>
      <vt:lpstr>Berlin Sans FB</vt:lpstr>
      <vt:lpstr>Calibri</vt:lpstr>
      <vt:lpstr>Calibri Light</vt:lpstr>
      <vt:lpstr>Forte</vt:lpstr>
      <vt:lpstr>Thème Office</vt:lpstr>
      <vt:lpstr>Présentation PowerPoint</vt:lpstr>
      <vt:lpstr>Présentation PowerPoint</vt:lpstr>
      <vt:lpstr>Présentation PowerPoint</vt:lpstr>
    </vt:vector>
  </TitlesOfParts>
  <Company>Ministère des Armées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SIMO Patrick LCL</dc:creator>
  <cp:lastModifiedBy>SIMO Patrick LCL</cp:lastModifiedBy>
  <cp:revision>13</cp:revision>
  <dcterms:created xsi:type="dcterms:W3CDTF">2024-08-23T06:22:39Z</dcterms:created>
  <dcterms:modified xsi:type="dcterms:W3CDTF">2024-09-04T09:06:21Z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0x0101007700739DD9133D4FA94ED010D571E19A</vt:lpwstr>
  </property>
</Properties>
</file>